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73" r:id="rId4"/>
    <p:sldId id="258" r:id="rId5"/>
    <p:sldId id="274" r:id="rId6"/>
    <p:sldId id="276" r:id="rId7"/>
    <p:sldId id="275" r:id="rId8"/>
    <p:sldId id="259" r:id="rId9"/>
    <p:sldId id="270" r:id="rId10"/>
    <p:sldId id="271" r:id="rId11"/>
    <p:sldId id="262" r:id="rId12"/>
    <p:sldId id="264" r:id="rId13"/>
    <p:sldId id="272" r:id="rId14"/>
    <p:sldId id="265" r:id="rId15"/>
    <p:sldId id="268" r:id="rId16"/>
  </p:sldIdLst>
  <p:sldSz cx="11052175" cy="7920038"/>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4">
          <p15:clr>
            <a:srgbClr val="A4A3A4"/>
          </p15:clr>
        </p15:guide>
        <p15:guide id="2" pos="34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972" y="66"/>
      </p:cViewPr>
      <p:guideLst>
        <p:guide orient="horz" pos="2494"/>
        <p:guide pos="34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24" name="PlaceHolder 2"/>
          <p:cNvSpPr>
            <a:spLocks noGrp="1"/>
          </p:cNvSpPr>
          <p:nvPr>
            <p:ph type="body"/>
          </p:nvPr>
        </p:nvSpPr>
        <p:spPr>
          <a:xfrm>
            <a:off x="552600" y="1853280"/>
            <a:ext cx="9946440" cy="2190600"/>
          </a:xfrm>
          <a:prstGeom prst="rect">
            <a:avLst/>
          </a:prstGeom>
        </p:spPr>
        <p:txBody>
          <a:bodyPr wrap="none" lIns="0" tIns="0" rIns="0" bIns="0"/>
          <a:lstStyle/>
          <a:p>
            <a:endParaRPr/>
          </a:p>
        </p:txBody>
      </p:sp>
      <p:sp>
        <p:nvSpPr>
          <p:cNvPr id="25" name="PlaceHolder 3"/>
          <p:cNvSpPr>
            <a:spLocks noGrp="1"/>
          </p:cNvSpPr>
          <p:nvPr>
            <p:ph type="body"/>
          </p:nvPr>
        </p:nvSpPr>
        <p:spPr>
          <a:xfrm>
            <a:off x="552600" y="4252320"/>
            <a:ext cx="9946440" cy="2190600"/>
          </a:xfrm>
          <a:prstGeom prst="rect">
            <a:avLst/>
          </a:prstGeom>
        </p:spPr>
        <p:txBody>
          <a:bodyPr wrap="none"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27" name="PlaceHolder 2"/>
          <p:cNvSpPr>
            <a:spLocks noGrp="1"/>
          </p:cNvSpPr>
          <p:nvPr>
            <p:ph type="body"/>
          </p:nvPr>
        </p:nvSpPr>
        <p:spPr>
          <a:xfrm>
            <a:off x="552600" y="1853280"/>
            <a:ext cx="4853520" cy="2190600"/>
          </a:xfrm>
          <a:prstGeom prst="rect">
            <a:avLst/>
          </a:prstGeom>
        </p:spPr>
        <p:txBody>
          <a:bodyPr wrap="none" lIns="0" tIns="0" rIns="0" bIns="0"/>
          <a:lstStyle/>
          <a:p>
            <a:endParaRPr/>
          </a:p>
        </p:txBody>
      </p:sp>
      <p:sp>
        <p:nvSpPr>
          <p:cNvPr id="28" name="PlaceHolder 3"/>
          <p:cNvSpPr>
            <a:spLocks noGrp="1"/>
          </p:cNvSpPr>
          <p:nvPr>
            <p:ph type="body"/>
          </p:nvPr>
        </p:nvSpPr>
        <p:spPr>
          <a:xfrm>
            <a:off x="5649120" y="1853280"/>
            <a:ext cx="4853520" cy="2190600"/>
          </a:xfrm>
          <a:prstGeom prst="rect">
            <a:avLst/>
          </a:prstGeom>
        </p:spPr>
        <p:txBody>
          <a:bodyPr wrap="none" lIns="0" tIns="0" rIns="0" bIns="0"/>
          <a:lstStyle/>
          <a:p>
            <a:endParaRPr/>
          </a:p>
        </p:txBody>
      </p:sp>
      <p:sp>
        <p:nvSpPr>
          <p:cNvPr id="29" name="PlaceHolder 4"/>
          <p:cNvSpPr>
            <a:spLocks noGrp="1"/>
          </p:cNvSpPr>
          <p:nvPr>
            <p:ph type="body"/>
          </p:nvPr>
        </p:nvSpPr>
        <p:spPr>
          <a:xfrm>
            <a:off x="5649120" y="4252320"/>
            <a:ext cx="4853520" cy="2190600"/>
          </a:xfrm>
          <a:prstGeom prst="rect">
            <a:avLst/>
          </a:prstGeom>
        </p:spPr>
        <p:txBody>
          <a:bodyPr wrap="none" lIns="0" tIns="0" rIns="0" bIns="0"/>
          <a:lstStyle/>
          <a:p>
            <a:endParaRPr/>
          </a:p>
        </p:txBody>
      </p:sp>
      <p:sp>
        <p:nvSpPr>
          <p:cNvPr id="30" name="PlaceHolder 5"/>
          <p:cNvSpPr>
            <a:spLocks noGrp="1"/>
          </p:cNvSpPr>
          <p:nvPr>
            <p:ph type="body"/>
          </p:nvPr>
        </p:nvSpPr>
        <p:spPr>
          <a:xfrm>
            <a:off x="552600" y="4252320"/>
            <a:ext cx="4853520" cy="2190600"/>
          </a:xfrm>
          <a:prstGeom prst="rect">
            <a:avLst/>
          </a:prstGeom>
        </p:spPr>
        <p:txBody>
          <a:bodyPr wrap="none"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32" name="PlaceHolder 2"/>
          <p:cNvSpPr>
            <a:spLocks noGrp="1"/>
          </p:cNvSpPr>
          <p:nvPr>
            <p:ph type="body"/>
          </p:nvPr>
        </p:nvSpPr>
        <p:spPr>
          <a:xfrm>
            <a:off x="552600" y="1853280"/>
            <a:ext cx="4853520" cy="2190600"/>
          </a:xfrm>
          <a:prstGeom prst="rect">
            <a:avLst/>
          </a:prstGeom>
        </p:spPr>
        <p:txBody>
          <a:bodyPr wrap="none" lIns="0" tIns="0" rIns="0" bIns="0"/>
          <a:lstStyle/>
          <a:p>
            <a:endParaRPr/>
          </a:p>
        </p:txBody>
      </p:sp>
      <p:sp>
        <p:nvSpPr>
          <p:cNvPr id="33" name="PlaceHolder 3"/>
          <p:cNvSpPr>
            <a:spLocks noGrp="1"/>
          </p:cNvSpPr>
          <p:nvPr>
            <p:ph type="body"/>
          </p:nvPr>
        </p:nvSpPr>
        <p:spPr>
          <a:xfrm>
            <a:off x="5649120" y="1853280"/>
            <a:ext cx="4853520" cy="2190600"/>
          </a:xfrm>
          <a:prstGeom prst="rect">
            <a:avLst/>
          </a:prstGeom>
        </p:spPr>
        <p:txBody>
          <a:bodyPr wrap="none"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3" name="PlaceHolder 2"/>
          <p:cNvSpPr>
            <a:spLocks noGrp="1"/>
          </p:cNvSpPr>
          <p:nvPr>
            <p:ph type="subTitle"/>
          </p:nvPr>
        </p:nvSpPr>
        <p:spPr>
          <a:xfrm>
            <a:off x="552600" y="1853280"/>
            <a:ext cx="9946440" cy="4593600"/>
          </a:xfrm>
          <a:prstGeom prst="rect">
            <a:avLst/>
          </a:prstGeom>
        </p:spPr>
        <p:txBody>
          <a:bodyPr wrap="none" lIns="0" tIns="0" rIns="0" bIns="0" anchor="ctr"/>
          <a:lstStyle/>
          <a:p>
            <a:pPr algn="ct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5" name="PlaceHolder 2"/>
          <p:cNvSpPr>
            <a:spLocks noGrp="1"/>
          </p:cNvSpPr>
          <p:nvPr>
            <p:ph type="body"/>
          </p:nvPr>
        </p:nvSpPr>
        <p:spPr>
          <a:xfrm>
            <a:off x="552600" y="1853280"/>
            <a:ext cx="9946440" cy="4593240"/>
          </a:xfrm>
          <a:prstGeom prst="rect">
            <a:avLst/>
          </a:prstGeom>
        </p:spPr>
        <p:txBody>
          <a:bodyPr wrap="none"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7" name="PlaceHolder 2"/>
          <p:cNvSpPr>
            <a:spLocks noGrp="1"/>
          </p:cNvSpPr>
          <p:nvPr>
            <p:ph type="body"/>
          </p:nvPr>
        </p:nvSpPr>
        <p:spPr>
          <a:xfrm>
            <a:off x="552600" y="1853280"/>
            <a:ext cx="4853520" cy="4593240"/>
          </a:xfrm>
          <a:prstGeom prst="rect">
            <a:avLst/>
          </a:prstGeom>
        </p:spPr>
        <p:txBody>
          <a:bodyPr wrap="none" lIns="0" tIns="0" rIns="0" bIns="0"/>
          <a:lstStyle/>
          <a:p>
            <a:endParaRPr/>
          </a:p>
        </p:txBody>
      </p:sp>
      <p:sp>
        <p:nvSpPr>
          <p:cNvPr id="8" name="PlaceHolder 3"/>
          <p:cNvSpPr>
            <a:spLocks noGrp="1"/>
          </p:cNvSpPr>
          <p:nvPr>
            <p:ph type="body"/>
          </p:nvPr>
        </p:nvSpPr>
        <p:spPr>
          <a:xfrm>
            <a:off x="5649120" y="1853280"/>
            <a:ext cx="4853520" cy="4593240"/>
          </a:xfrm>
          <a:prstGeom prst="rect">
            <a:avLst/>
          </a:prstGeom>
        </p:spPr>
        <p:txBody>
          <a:bodyPr wrap="none"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829080" y="1296000"/>
            <a:ext cx="9393480" cy="5150520"/>
          </a:xfrm>
          <a:prstGeom prst="rect">
            <a:avLst/>
          </a:prstGeom>
        </p:spPr>
        <p:txBody>
          <a:bodyPr wrap="none"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12" name="PlaceHolder 2"/>
          <p:cNvSpPr>
            <a:spLocks noGrp="1"/>
          </p:cNvSpPr>
          <p:nvPr>
            <p:ph type="body"/>
          </p:nvPr>
        </p:nvSpPr>
        <p:spPr>
          <a:xfrm>
            <a:off x="552600" y="1853280"/>
            <a:ext cx="4853520" cy="2190600"/>
          </a:xfrm>
          <a:prstGeom prst="rect">
            <a:avLst/>
          </a:prstGeom>
        </p:spPr>
        <p:txBody>
          <a:bodyPr wrap="none" lIns="0" tIns="0" rIns="0" bIns="0"/>
          <a:lstStyle/>
          <a:p>
            <a:endParaRPr/>
          </a:p>
        </p:txBody>
      </p:sp>
      <p:sp>
        <p:nvSpPr>
          <p:cNvPr id="13" name="PlaceHolder 3"/>
          <p:cNvSpPr>
            <a:spLocks noGrp="1"/>
          </p:cNvSpPr>
          <p:nvPr>
            <p:ph type="body"/>
          </p:nvPr>
        </p:nvSpPr>
        <p:spPr>
          <a:xfrm>
            <a:off x="552600" y="4252320"/>
            <a:ext cx="4853520" cy="2190600"/>
          </a:xfrm>
          <a:prstGeom prst="rect">
            <a:avLst/>
          </a:prstGeom>
        </p:spPr>
        <p:txBody>
          <a:bodyPr wrap="none" lIns="0" tIns="0" rIns="0" bIns="0"/>
          <a:lstStyle/>
          <a:p>
            <a:endParaRPr/>
          </a:p>
        </p:txBody>
      </p:sp>
      <p:sp>
        <p:nvSpPr>
          <p:cNvPr id="14" name="PlaceHolder 4"/>
          <p:cNvSpPr>
            <a:spLocks noGrp="1"/>
          </p:cNvSpPr>
          <p:nvPr>
            <p:ph type="body"/>
          </p:nvPr>
        </p:nvSpPr>
        <p:spPr>
          <a:xfrm>
            <a:off x="5649120" y="1853280"/>
            <a:ext cx="4853520" cy="4593240"/>
          </a:xfrm>
          <a:prstGeom prst="rect">
            <a:avLst/>
          </a:prstGeom>
        </p:spPr>
        <p:txBody>
          <a:bodyPr wrap="none"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16" name="PlaceHolder 2"/>
          <p:cNvSpPr>
            <a:spLocks noGrp="1"/>
          </p:cNvSpPr>
          <p:nvPr>
            <p:ph type="body"/>
          </p:nvPr>
        </p:nvSpPr>
        <p:spPr>
          <a:xfrm>
            <a:off x="552600" y="1853280"/>
            <a:ext cx="4853520" cy="4593240"/>
          </a:xfrm>
          <a:prstGeom prst="rect">
            <a:avLst/>
          </a:prstGeom>
        </p:spPr>
        <p:txBody>
          <a:bodyPr wrap="none" lIns="0" tIns="0" rIns="0" bIns="0"/>
          <a:lstStyle/>
          <a:p>
            <a:endParaRPr/>
          </a:p>
        </p:txBody>
      </p:sp>
      <p:sp>
        <p:nvSpPr>
          <p:cNvPr id="17" name="PlaceHolder 3"/>
          <p:cNvSpPr>
            <a:spLocks noGrp="1"/>
          </p:cNvSpPr>
          <p:nvPr>
            <p:ph type="body"/>
          </p:nvPr>
        </p:nvSpPr>
        <p:spPr>
          <a:xfrm>
            <a:off x="5649120" y="1853280"/>
            <a:ext cx="4853520" cy="2190600"/>
          </a:xfrm>
          <a:prstGeom prst="rect">
            <a:avLst/>
          </a:prstGeom>
        </p:spPr>
        <p:txBody>
          <a:bodyPr wrap="none" lIns="0" tIns="0" rIns="0" bIns="0"/>
          <a:lstStyle/>
          <a:p>
            <a:endParaRPr/>
          </a:p>
        </p:txBody>
      </p:sp>
      <p:sp>
        <p:nvSpPr>
          <p:cNvPr id="18" name="PlaceHolder 4"/>
          <p:cNvSpPr>
            <a:spLocks noGrp="1"/>
          </p:cNvSpPr>
          <p:nvPr>
            <p:ph type="body"/>
          </p:nvPr>
        </p:nvSpPr>
        <p:spPr>
          <a:xfrm>
            <a:off x="5649120" y="4252320"/>
            <a:ext cx="4853520" cy="2190600"/>
          </a:xfrm>
          <a:prstGeom prst="rect">
            <a:avLst/>
          </a:prstGeom>
        </p:spPr>
        <p:txBody>
          <a:bodyPr wrap="none"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29080" y="1296000"/>
            <a:ext cx="9393480" cy="2757240"/>
          </a:xfrm>
          <a:prstGeom prst="rect">
            <a:avLst/>
          </a:prstGeom>
        </p:spPr>
        <p:txBody>
          <a:bodyPr wrap="none" lIns="0" tIns="0" rIns="0" bIns="0" anchor="ctr"/>
          <a:lstStyle/>
          <a:p>
            <a:pPr algn="ctr"/>
            <a:endParaRPr/>
          </a:p>
        </p:txBody>
      </p:sp>
      <p:sp>
        <p:nvSpPr>
          <p:cNvPr id="20" name="PlaceHolder 2"/>
          <p:cNvSpPr>
            <a:spLocks noGrp="1"/>
          </p:cNvSpPr>
          <p:nvPr>
            <p:ph type="body"/>
          </p:nvPr>
        </p:nvSpPr>
        <p:spPr>
          <a:xfrm>
            <a:off x="552600" y="1853280"/>
            <a:ext cx="4853520" cy="2190600"/>
          </a:xfrm>
          <a:prstGeom prst="rect">
            <a:avLst/>
          </a:prstGeom>
        </p:spPr>
        <p:txBody>
          <a:bodyPr wrap="none" lIns="0" tIns="0" rIns="0" bIns="0"/>
          <a:lstStyle/>
          <a:p>
            <a:endParaRPr/>
          </a:p>
        </p:txBody>
      </p:sp>
      <p:sp>
        <p:nvSpPr>
          <p:cNvPr id="21" name="PlaceHolder 3"/>
          <p:cNvSpPr>
            <a:spLocks noGrp="1"/>
          </p:cNvSpPr>
          <p:nvPr>
            <p:ph type="body"/>
          </p:nvPr>
        </p:nvSpPr>
        <p:spPr>
          <a:xfrm>
            <a:off x="5649120" y="1853280"/>
            <a:ext cx="4853520" cy="2190600"/>
          </a:xfrm>
          <a:prstGeom prst="rect">
            <a:avLst/>
          </a:prstGeom>
        </p:spPr>
        <p:txBody>
          <a:bodyPr wrap="none" lIns="0" tIns="0" rIns="0" bIns="0"/>
          <a:lstStyle/>
          <a:p>
            <a:endParaRPr/>
          </a:p>
        </p:txBody>
      </p:sp>
      <p:sp>
        <p:nvSpPr>
          <p:cNvPr id="22" name="PlaceHolder 4"/>
          <p:cNvSpPr>
            <a:spLocks noGrp="1"/>
          </p:cNvSpPr>
          <p:nvPr>
            <p:ph type="body"/>
          </p:nvPr>
        </p:nvSpPr>
        <p:spPr>
          <a:xfrm>
            <a:off x="552600" y="4252320"/>
            <a:ext cx="9946080" cy="2190600"/>
          </a:xfrm>
          <a:prstGeom prst="rect">
            <a:avLst/>
          </a:prstGeom>
        </p:spPr>
        <p:txBody>
          <a:bodyPr wrap="none"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829080" y="1296000"/>
            <a:ext cx="9393480" cy="2756880"/>
          </a:xfrm>
          <a:prstGeom prst="rect">
            <a:avLst/>
          </a:prstGeom>
        </p:spPr>
        <p:txBody>
          <a:bodyPr wrap="none" lIns="0" tIns="0" rIns="0" bIns="0" anchor="ctr"/>
          <a:lstStyle/>
          <a:p>
            <a:r>
              <a:rPr lang="ru-RU"/>
              <a:t>Для правки текста заголовка щелкните мышью</a:t>
            </a:r>
            <a:endParaRPr/>
          </a:p>
        </p:txBody>
      </p:sp>
      <p:sp>
        <p:nvSpPr>
          <p:cNvPr id="3" name="PlaceHolder 2"/>
          <p:cNvSpPr>
            <a:spLocks noGrp="1"/>
          </p:cNvSpPr>
          <p:nvPr>
            <p:ph type="body"/>
          </p:nvPr>
        </p:nvSpPr>
        <p:spPr>
          <a:xfrm>
            <a:off x="552600" y="1853280"/>
            <a:ext cx="9946440" cy="4593240"/>
          </a:xfrm>
          <a:prstGeom prst="rect">
            <a:avLst/>
          </a:prstGeom>
        </p:spPr>
        <p:txBody>
          <a:bodyPr wrap="none" lIns="0" tIns="0" rIns="0" bIns="0"/>
          <a:lstStyle/>
          <a:p>
            <a:pPr>
              <a:buSzPct val="25000"/>
              <a:buFont typeface="StarSymbol"/>
              <a:buChar char=""/>
            </a:pPr>
            <a:r>
              <a:rPr lang="ru-RU"/>
              <a:t>Для правки структуры щелкните мышью</a:t>
            </a:r>
            <a:endParaRPr/>
          </a:p>
          <a:p>
            <a:pPr lvl="1">
              <a:buSzPct val="25000"/>
              <a:buFont typeface="StarSymbol"/>
              <a:buChar char=""/>
            </a:pPr>
            <a:r>
              <a:rPr lang="ru-RU"/>
              <a:t>Второй уровень структуры</a:t>
            </a:r>
            <a:endParaRPr/>
          </a:p>
          <a:p>
            <a:pPr lvl="2">
              <a:buSzPct val="25000"/>
              <a:buFont typeface="StarSymbol"/>
              <a:buChar char=""/>
            </a:pPr>
            <a:r>
              <a:rPr lang="ru-RU"/>
              <a:t>Третий уровень структуры</a:t>
            </a:r>
            <a:endParaRPr/>
          </a:p>
          <a:p>
            <a:pPr lvl="3">
              <a:buSzPct val="25000"/>
              <a:buFont typeface="StarSymbol"/>
              <a:buChar char=""/>
            </a:pPr>
            <a:r>
              <a:rPr lang="ru-RU"/>
              <a:t>Четвёртый уровень структуры</a:t>
            </a:r>
            <a:endParaRPr/>
          </a:p>
          <a:p>
            <a:pPr lvl="4">
              <a:buSzPct val="25000"/>
              <a:buFont typeface="StarSymbol"/>
              <a:buChar char=""/>
            </a:pPr>
            <a:r>
              <a:rPr lang="ru-RU"/>
              <a:t>Пятый уровень структуры</a:t>
            </a:r>
            <a:endParaRPr/>
          </a:p>
          <a:p>
            <a:pPr lvl="5">
              <a:buSzPct val="25000"/>
              <a:buFont typeface="StarSymbol"/>
              <a:buChar char=""/>
            </a:pPr>
            <a:r>
              <a:rPr lang="ru-RU"/>
              <a:t>Шестой уровень структуры</a:t>
            </a:r>
            <a:endParaRPr/>
          </a:p>
          <a:p>
            <a:pPr lvl="6">
              <a:buSzPct val="25000"/>
              <a:buFont typeface="StarSymbol"/>
              <a:buChar char=""/>
            </a:pPr>
            <a:r>
              <a:rPr lang="ru-RU"/>
              <a:t>Седьмой уровень структуры</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eg"/><Relationship Id="rId3" Type="http://schemas.openxmlformats.org/officeDocument/2006/relationships/image" Target="../media/image17.pn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16.png"/><Relationship Id="rId16" Type="http://schemas.openxmlformats.org/officeDocument/2006/relationships/image" Target="../media/image36.jpe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jpeg"/><Relationship Id="rId5" Type="http://schemas.openxmlformats.org/officeDocument/2006/relationships/image" Target="../media/image25.pn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5.png"/><Relationship Id="rId9" Type="http://schemas.openxmlformats.org/officeDocument/2006/relationships/image" Target="../media/image29.jpeg"/><Relationship Id="rId1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jpeg"/><Relationship Id="rId18" Type="http://schemas.openxmlformats.org/officeDocument/2006/relationships/image" Target="../media/image50.jpeg"/><Relationship Id="rId3" Type="http://schemas.openxmlformats.org/officeDocument/2006/relationships/image" Target="../media/image10.png"/><Relationship Id="rId21" Type="http://schemas.openxmlformats.org/officeDocument/2006/relationships/image" Target="../media/image53.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7.jpeg"/><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47.png"/><Relationship Id="rId23" Type="http://schemas.openxmlformats.org/officeDocument/2006/relationships/image" Target="../media/image55.jpe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hyperlink" Target="https://www.youtube.com/channel/UCATMXo-udSy4BF49ybhzB_g" TargetMode="External"/><Relationship Id="rId2" Type="http://schemas.openxmlformats.org/officeDocument/2006/relationships/image" Target="../media/image56.jpeg"/><Relationship Id="rId1" Type="http://schemas.openxmlformats.org/officeDocument/2006/relationships/slideLayout" Target="../slideLayouts/slideLayout3.xml"/><Relationship Id="rId6" Type="http://schemas.openxmlformats.org/officeDocument/2006/relationships/hyperlink" Target="http://www.alm163.ru/" TargetMode="External"/><Relationship Id="rId5" Type="http://schemas.openxmlformats.org/officeDocument/2006/relationships/hyperlink" Target="mailto:alm163@bk.ru" TargetMode="External"/><Relationship Id="rId4" Type="http://schemas.openxmlformats.org/officeDocument/2006/relationships/hyperlink" Target="mailto:efrolov@alm163.r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hyperlink" Target="http://alm163.ru/texnologii/kokilnoe-lite/" TargetMode="External"/><Relationship Id="rId3" Type="http://schemas.openxmlformats.org/officeDocument/2006/relationships/image" Target="../media/image11.png"/><Relationship Id="rId7" Type="http://schemas.openxmlformats.org/officeDocument/2006/relationships/hyperlink" Target="http://alm163.ru/produkcziya-i-uslugi/alyuminievoe-lite/lite-dlya-gazovoj-promyishlennosti/#content" TargetMode="Externa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hyperlink" Target="http://alm163.ru/produkcziya-i-uslugi/alyuminievoe-lite/lite-detalej-dlya-tyuninga-avtomobilej/#content" TargetMode="External"/><Relationship Id="rId5" Type="http://schemas.openxmlformats.org/officeDocument/2006/relationships/hyperlink" Target="http://alm163.ru/produkcziya-i-uslugi/alyuminievoe-lite/lite-avtokomponentov/#content" TargetMode="External"/><Relationship Id="rId10" Type="http://schemas.openxmlformats.org/officeDocument/2006/relationships/hyperlink" Target="http://alm163.ru/texnologii/lite-v-xts-formyi.html" TargetMode="External"/><Relationship Id="rId4" Type="http://schemas.openxmlformats.org/officeDocument/2006/relationships/hyperlink" Target="http://alm163.ru/produkcziya-i-uslugi/alyuminievoe-lite/lite-dlya-nuzhd-voenno-promyishlennogo-kompleksa/#content" TargetMode="External"/><Relationship Id="rId9" Type="http://schemas.openxmlformats.org/officeDocument/2006/relationships/hyperlink" Target="http://alm163.ru/texnologii/kokilnoe-lite-s-povorotom-formyi.html#conten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alm163.ru/texnologii/lite-v-xts-formyi.html" TargetMode="External"/><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hyperlink" Target="http://alm163.ru/texnologii/kokilnoe-lite-s-povorotom-formyi.html#content" TargetMode="External"/><Relationship Id="rId5" Type="http://schemas.openxmlformats.org/officeDocument/2006/relationships/hyperlink" Target="http://alm163.ru/texnologii/kokilnoe-lite/"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Рисунок 4"/>
          <p:cNvPicPr/>
          <p:nvPr/>
        </p:nvPicPr>
        <p:blipFill>
          <a:blip r:embed="rId2" cstate="print"/>
          <a:stretch>
            <a:fillRect/>
          </a:stretch>
        </p:blipFill>
        <p:spPr>
          <a:xfrm>
            <a:off x="0" y="720"/>
            <a:ext cx="11051280" cy="7917840"/>
          </a:xfrm>
          <a:prstGeom prst="rect">
            <a:avLst/>
          </a:prstGeom>
        </p:spPr>
      </p:pic>
      <p:pic>
        <p:nvPicPr>
          <p:cNvPr id="35" name="Рисунок 7"/>
          <p:cNvPicPr/>
          <p:nvPr/>
        </p:nvPicPr>
        <p:blipFill>
          <a:blip r:embed="rId3" cstate="print"/>
          <a:stretch>
            <a:fillRect/>
          </a:stretch>
        </p:blipFill>
        <p:spPr>
          <a:xfrm>
            <a:off x="0" y="0"/>
            <a:ext cx="3714840" cy="3038040"/>
          </a:xfrm>
          <a:prstGeom prst="rect">
            <a:avLst/>
          </a:prstGeom>
        </p:spPr>
      </p:pic>
      <p:pic>
        <p:nvPicPr>
          <p:cNvPr id="36" name="Рисунок 11"/>
          <p:cNvPicPr/>
          <p:nvPr/>
        </p:nvPicPr>
        <p:blipFill>
          <a:blip r:embed="rId4" cstate="print"/>
          <a:stretch>
            <a:fillRect/>
          </a:stretch>
        </p:blipFill>
        <p:spPr>
          <a:xfrm>
            <a:off x="774360" y="397440"/>
            <a:ext cx="1125000" cy="1305720"/>
          </a:xfrm>
          <a:prstGeom prst="rect">
            <a:avLst/>
          </a:prstGeom>
        </p:spPr>
      </p:pic>
      <p:sp>
        <p:nvSpPr>
          <p:cNvPr id="37" name="CustomShape 1"/>
          <p:cNvSpPr/>
          <p:nvPr/>
        </p:nvSpPr>
        <p:spPr>
          <a:xfrm>
            <a:off x="3921480" y="6064920"/>
            <a:ext cx="7781760" cy="729360"/>
          </a:xfrm>
          <a:prstGeom prst="rect">
            <a:avLst/>
          </a:prstGeom>
        </p:spPr>
        <p:txBody>
          <a:bodyPr lIns="90000" tIns="45000" rIns="90000" bIns="45000"/>
          <a:lstStyle/>
          <a:p>
            <a:pPr>
              <a:lnSpc>
                <a:spcPct val="100000"/>
              </a:lnSpc>
            </a:pPr>
            <a:endParaRPr dirty="0"/>
          </a:p>
        </p:txBody>
      </p:sp>
      <p:sp>
        <p:nvSpPr>
          <p:cNvPr id="38" name="CustomShape 2"/>
          <p:cNvSpPr/>
          <p:nvPr/>
        </p:nvSpPr>
        <p:spPr>
          <a:xfrm>
            <a:off x="236160" y="732204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39" name="CustomShape 3"/>
          <p:cNvSpPr/>
          <p:nvPr/>
        </p:nvSpPr>
        <p:spPr>
          <a:xfrm>
            <a:off x="483840" y="175932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sp>
        <p:nvSpPr>
          <p:cNvPr id="40" name="CustomShape 4"/>
          <p:cNvSpPr/>
          <p:nvPr/>
        </p:nvSpPr>
        <p:spPr>
          <a:xfrm>
            <a:off x="3051720" y="6075360"/>
            <a:ext cx="936720" cy="303120"/>
          </a:xfrm>
          <a:prstGeom prst="rect">
            <a:avLst/>
          </a:prstGeom>
        </p:spPr>
        <p:txBody>
          <a:bodyPr wrap="none" lIns="90000" tIns="45000" rIns="90000" bIns="45000"/>
          <a:lstStyle/>
          <a:p>
            <a:pPr>
              <a:lnSpc>
                <a:spcPct val="100000"/>
              </a:lnSpc>
            </a:pPr>
            <a:endParaRPr dirty="0"/>
          </a:p>
        </p:txBody>
      </p:sp>
      <p:sp>
        <p:nvSpPr>
          <p:cNvPr id="41" name="CustomShape 5"/>
          <p:cNvSpPr/>
          <p:nvPr/>
        </p:nvSpPr>
        <p:spPr>
          <a:xfrm>
            <a:off x="2283120" y="3026880"/>
            <a:ext cx="7781760" cy="3513620"/>
          </a:xfrm>
          <a:prstGeom prst="rect">
            <a:avLst/>
          </a:prstGeom>
        </p:spPr>
        <p:txBody>
          <a:bodyPr lIns="90000" tIns="45000" rIns="90000" bIns="45000"/>
          <a:lstStyle/>
          <a:p>
            <a:pPr algn="ctr">
              <a:lnSpc>
                <a:spcPct val="100000"/>
              </a:lnSpc>
            </a:pPr>
            <a:r>
              <a:rPr lang="ru-RU" sz="2400" b="1" dirty="0">
                <a:solidFill>
                  <a:srgbClr val="FFFFFF"/>
                </a:solidFill>
                <a:latin typeface="Roboto"/>
                <a:ea typeface="Roboto"/>
              </a:rPr>
              <a:t>ПРОИЗВОДСТВЕННЫЕ ПРОЕКТЫ </a:t>
            </a:r>
            <a:endParaRPr b="1" dirty="0"/>
          </a:p>
          <a:p>
            <a:pPr algn="ctr">
              <a:lnSpc>
                <a:spcPct val="100000"/>
              </a:lnSpc>
            </a:pPr>
            <a:r>
              <a:rPr lang="ru-RU" sz="2400" b="1" dirty="0">
                <a:solidFill>
                  <a:srgbClr val="FFFFFF"/>
                </a:solidFill>
                <a:latin typeface="Roboto"/>
                <a:ea typeface="Roboto"/>
              </a:rPr>
              <a:t>ООО «АВТОЛИТМАШ</a:t>
            </a:r>
            <a:r>
              <a:rPr lang="ru-RU" sz="2400" b="1" dirty="0" smtClean="0">
                <a:solidFill>
                  <a:srgbClr val="FFFFFF"/>
                </a:solidFill>
                <a:latin typeface="Roboto"/>
                <a:ea typeface="Roboto"/>
              </a:rPr>
              <a:t>»:</a:t>
            </a:r>
          </a:p>
          <a:p>
            <a:pPr algn="ctr">
              <a:lnSpc>
                <a:spcPct val="100000"/>
              </a:lnSpc>
            </a:pPr>
            <a:endParaRPr b="1" dirty="0"/>
          </a:p>
          <a:p>
            <a:r>
              <a:rPr lang="ru-RU" sz="2400" dirty="0" smtClean="0">
                <a:solidFill>
                  <a:srgbClr val="FFFFFF"/>
                </a:solidFill>
                <a:latin typeface="Roboto"/>
                <a:ea typeface="Roboto"/>
              </a:rPr>
              <a:t>- ОТЛИВКИ </a:t>
            </a:r>
            <a:r>
              <a:rPr lang="ru-RU" sz="2400" dirty="0">
                <a:solidFill>
                  <a:srgbClr val="FFFFFF"/>
                </a:solidFill>
                <a:latin typeface="Roboto"/>
                <a:ea typeface="Roboto"/>
              </a:rPr>
              <a:t>ИЗ </a:t>
            </a:r>
            <a:r>
              <a:rPr lang="ru-RU" sz="2400" dirty="0" smtClean="0">
                <a:solidFill>
                  <a:srgbClr val="FFFFFF"/>
                </a:solidFill>
                <a:latin typeface="Roboto"/>
                <a:ea typeface="Roboto"/>
              </a:rPr>
              <a:t>АЛЮМИНИЯ В КОКИЛЬ И ХТС</a:t>
            </a:r>
          </a:p>
          <a:p>
            <a:r>
              <a:rPr lang="ru-RU" sz="2400" dirty="0" smtClean="0">
                <a:solidFill>
                  <a:srgbClr val="FFFFFF"/>
                </a:solidFill>
                <a:latin typeface="Roboto"/>
              </a:rPr>
              <a:t>- ПРОЕКТИРОВАНИЕ И ИЗГОТОВЛЕНИЕ ЛИТЕЙНОЙ ОСНАСТКИ</a:t>
            </a:r>
            <a:endParaRPr lang="ru-RU" sz="2400" dirty="0"/>
          </a:p>
          <a:p>
            <a:r>
              <a:rPr lang="ru-RU" sz="2400" dirty="0" smtClean="0">
                <a:solidFill>
                  <a:srgbClr val="FFFFFF"/>
                </a:solidFill>
                <a:latin typeface="Roboto"/>
                <a:ea typeface="Roboto"/>
              </a:rPr>
              <a:t>- ПОВОРОТНЫЕ И СТАЦИОНАРНЫЕ ЛИТЕЙНЫЕ </a:t>
            </a:r>
            <a:r>
              <a:rPr lang="ru-RU" sz="2400" dirty="0">
                <a:solidFill>
                  <a:srgbClr val="FFFFFF"/>
                </a:solidFill>
                <a:latin typeface="Roboto"/>
                <a:ea typeface="Roboto"/>
              </a:rPr>
              <a:t>КОКИЛЬНЫЕ </a:t>
            </a:r>
            <a:r>
              <a:rPr lang="ru-RU" sz="2400" dirty="0" smtClean="0">
                <a:solidFill>
                  <a:srgbClr val="FFFFFF"/>
                </a:solidFill>
                <a:latin typeface="Roboto"/>
                <a:ea typeface="Roboto"/>
              </a:rPr>
              <a:t>МАШИНЫ</a:t>
            </a:r>
            <a:endParaRPr dirty="0"/>
          </a:p>
        </p:txBody>
      </p:sp>
      <p:sp>
        <p:nvSpPr>
          <p:cNvPr id="42" name="CustomShape 6"/>
          <p:cNvSpPr/>
          <p:nvPr/>
        </p:nvSpPr>
        <p:spPr>
          <a:xfrm>
            <a:off x="5532840" y="7220160"/>
            <a:ext cx="1469880" cy="303120"/>
          </a:xfrm>
          <a:prstGeom prst="rect">
            <a:avLst/>
          </a:prstGeom>
        </p:spPr>
        <p:txBody>
          <a:bodyPr wrap="none" lIns="90000" tIns="45000" rIns="90000" bIns="45000"/>
          <a:lstStyle/>
          <a:p>
            <a:pPr algn="ctr">
              <a:lnSpc>
                <a:spcPct val="100000"/>
              </a:lnSpc>
            </a:pPr>
            <a:r>
              <a:rPr lang="ru-RU" sz="1400" b="1" dirty="0">
                <a:solidFill>
                  <a:srgbClr val="FFFFFF"/>
                </a:solidFill>
                <a:latin typeface="Roboto"/>
                <a:ea typeface="Roboto"/>
              </a:rPr>
              <a:t>Тольятти, </a:t>
            </a:r>
            <a:r>
              <a:rPr lang="ru-RU" sz="1400" b="1" dirty="0" smtClean="0">
                <a:solidFill>
                  <a:srgbClr val="FFFFFF"/>
                </a:solidFill>
                <a:latin typeface="Roboto"/>
                <a:ea typeface="Roboto"/>
              </a:rPr>
              <a:t>2019</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Рисунок 75"/>
          <p:cNvPicPr/>
          <p:nvPr/>
        </p:nvPicPr>
        <p:blipFill>
          <a:blip r:embed="rId2" cstate="print"/>
          <a:stretch>
            <a:fillRect/>
          </a:stretch>
        </p:blipFill>
        <p:spPr>
          <a:xfrm>
            <a:off x="-15120" y="1440"/>
            <a:ext cx="1160640" cy="7917840"/>
          </a:xfrm>
          <a:prstGeom prst="rect">
            <a:avLst/>
          </a:prstGeom>
        </p:spPr>
      </p:pic>
      <p:sp>
        <p:nvSpPr>
          <p:cNvPr id="109" name="CustomShape 1"/>
          <p:cNvSpPr/>
          <p:nvPr/>
        </p:nvSpPr>
        <p:spPr>
          <a:xfrm>
            <a:off x="543600" y="473400"/>
            <a:ext cx="1204200" cy="1204200"/>
          </a:xfrm>
          <a:prstGeom prst="ellipse">
            <a:avLst/>
          </a:prstGeom>
          <a:solidFill>
            <a:srgbClr val="FFFFFF"/>
          </a:solidFill>
        </p:spPr>
      </p:sp>
      <p:sp>
        <p:nvSpPr>
          <p:cNvPr id="110"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11" name="CustomShape 3"/>
          <p:cNvSpPr/>
          <p:nvPr/>
        </p:nvSpPr>
        <p:spPr>
          <a:xfrm>
            <a:off x="1672560" y="848160"/>
            <a:ext cx="2448000" cy="364320"/>
          </a:xfrm>
          <a:prstGeom prst="rect">
            <a:avLst/>
          </a:prstGeom>
        </p:spPr>
        <p:txBody>
          <a:bodyPr lIns="90000" tIns="45000" rIns="90000" bIns="45000"/>
          <a:lstStyle/>
          <a:p>
            <a:pPr>
              <a:lnSpc>
                <a:spcPct val="100000"/>
              </a:lnSpc>
            </a:pPr>
            <a:r>
              <a:rPr lang="ru-RU" b="1" dirty="0">
                <a:solidFill>
                  <a:srgbClr val="000000"/>
                </a:solidFill>
                <a:latin typeface="Roboto Condensed"/>
                <a:ea typeface="Roboto Condensed"/>
              </a:rPr>
              <a:t>АВТОЛИТМАШ</a:t>
            </a:r>
            <a:endParaRPr dirty="0"/>
          </a:p>
        </p:txBody>
      </p:sp>
      <p:pic>
        <p:nvPicPr>
          <p:cNvPr id="112" name="Рисунок 111"/>
          <p:cNvPicPr/>
          <p:nvPr/>
        </p:nvPicPr>
        <p:blipFill>
          <a:blip r:embed="rId3" cstate="print"/>
          <a:stretch>
            <a:fillRect/>
          </a:stretch>
        </p:blipFill>
        <p:spPr>
          <a:xfrm>
            <a:off x="797760" y="685080"/>
            <a:ext cx="695880" cy="807840"/>
          </a:xfrm>
          <a:prstGeom prst="rect">
            <a:avLst/>
          </a:prstGeom>
        </p:spPr>
      </p:pic>
      <p:sp>
        <p:nvSpPr>
          <p:cNvPr id="116" name="CustomShape 6"/>
          <p:cNvSpPr/>
          <p:nvPr/>
        </p:nvSpPr>
        <p:spPr>
          <a:xfrm>
            <a:off x="1167840" y="1492919"/>
            <a:ext cx="4925505" cy="6156109"/>
          </a:xfrm>
          <a:prstGeom prst="rect">
            <a:avLst/>
          </a:prstGeom>
        </p:spPr>
        <p:txBody>
          <a:bodyPr lIns="90000" tIns="45000" rIns="90000" bIns="45000"/>
          <a:lstStyle/>
          <a:p>
            <a:pPr algn="just"/>
            <a:r>
              <a:rPr lang="ru-RU" b="1" dirty="0"/>
              <a:t>Объект:</a:t>
            </a:r>
            <a:r>
              <a:rPr lang="ru-RU" dirty="0"/>
              <a:t> заготовка детали «Кронштейн запасного колеса» с годовым выпуском 28000 шт. – устанавливается на автомобили «Шевроле-НИВА».</a:t>
            </a:r>
          </a:p>
          <a:p>
            <a:pPr algn="just"/>
            <a:endParaRPr lang="en-US" b="1" dirty="0" smtClean="0"/>
          </a:p>
          <a:p>
            <a:pPr algn="just"/>
            <a:r>
              <a:rPr lang="ru-RU" b="1" dirty="0" smtClean="0"/>
              <a:t>Техническая </a:t>
            </a:r>
            <a:r>
              <a:rPr lang="ru-RU" b="1" dirty="0"/>
              <a:t>задача:</a:t>
            </a:r>
            <a:r>
              <a:rPr lang="ru-RU" dirty="0"/>
              <a:t> получить годную отливку, т.к. гравитационная заливка в неподвижный кокиль не позволяет получить положительный результат.</a:t>
            </a:r>
          </a:p>
          <a:p>
            <a:pPr algn="just"/>
            <a:endParaRPr lang="en-US" b="1" dirty="0" smtClean="0"/>
          </a:p>
          <a:p>
            <a:pPr algn="just"/>
            <a:r>
              <a:rPr lang="ru-RU" b="1" dirty="0" smtClean="0"/>
              <a:t>Решение</a:t>
            </a:r>
            <a:r>
              <a:rPr lang="ru-RU" b="1" dirty="0"/>
              <a:t>:</a:t>
            </a:r>
            <a:r>
              <a:rPr lang="ru-RU" dirty="0"/>
              <a:t> разработка технологии и запуск в производство изготовления данной заготовки на литьевой машине с поворотным столом.</a:t>
            </a:r>
          </a:p>
          <a:p>
            <a:pPr algn="just"/>
            <a:endParaRPr lang="en-US" b="1" dirty="0" smtClean="0"/>
          </a:p>
          <a:p>
            <a:pPr algn="just"/>
            <a:r>
              <a:rPr lang="ru-RU" b="1" dirty="0" smtClean="0"/>
              <a:t>Результат</a:t>
            </a:r>
            <a:r>
              <a:rPr lang="ru-RU" b="1" dirty="0"/>
              <a:t>:</a:t>
            </a:r>
            <a:endParaRPr lang="ru-RU" dirty="0"/>
          </a:p>
          <a:p>
            <a:pPr algn="just"/>
            <a:r>
              <a:rPr lang="ru-RU" dirty="0"/>
              <a:t>- уровень внутреннего брака – 0,63%;</a:t>
            </a:r>
          </a:p>
          <a:p>
            <a:pPr algn="just"/>
            <a:r>
              <a:rPr lang="ru-RU" dirty="0"/>
              <a:t>- уровень внешнего брака – 0,2%;</a:t>
            </a:r>
          </a:p>
          <a:p>
            <a:pPr algn="just"/>
            <a:r>
              <a:rPr lang="ru-RU" dirty="0"/>
              <a:t>- выход годного – 84%.</a:t>
            </a:r>
          </a:p>
        </p:txBody>
      </p:sp>
      <p:pic>
        <p:nvPicPr>
          <p:cNvPr id="2050" name="Picture 2" descr="Кронштейн зап"/>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3345" y="1212480"/>
            <a:ext cx="4958830" cy="632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stomShape 3"/>
          <p:cNvSpPr/>
          <p:nvPr/>
        </p:nvSpPr>
        <p:spPr>
          <a:xfrm>
            <a:off x="7443000" y="663119"/>
            <a:ext cx="3609175" cy="338367"/>
          </a:xfrm>
          <a:prstGeom prst="rect">
            <a:avLst/>
          </a:prstGeom>
          <a:solidFill>
            <a:srgbClr val="C00000"/>
          </a:solidFill>
        </p:spPr>
        <p:txBody>
          <a:bodyPr lIns="90000" tIns="45000" rIns="90000" bIns="45000"/>
          <a:lstStyle/>
          <a:p>
            <a:pPr algn="ctr">
              <a:lnSpc>
                <a:spcPct val="100000"/>
              </a:lnSpc>
            </a:pPr>
            <a:r>
              <a:rPr lang="ru-RU" sz="1400" b="1" dirty="0" smtClean="0">
                <a:solidFill>
                  <a:schemeClr val="bg1"/>
                </a:solidFill>
                <a:latin typeface="Roboto"/>
              </a:rPr>
              <a:t>Технологические решения</a:t>
            </a:r>
            <a:endParaRPr sz="1400" b="1" dirty="0">
              <a:solidFill>
                <a:schemeClr val="bg1"/>
              </a:solidFill>
              <a:latin typeface="Roboto"/>
            </a:endParaRPr>
          </a:p>
        </p:txBody>
      </p:sp>
    </p:spTree>
    <p:extLst>
      <p:ext uri="{BB962C8B-B14F-4D97-AF65-F5344CB8AC3E}">
        <p14:creationId xmlns:p14="http://schemas.microsoft.com/office/powerpoint/2010/main" val="3708969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Рисунок 75"/>
          <p:cNvPicPr/>
          <p:nvPr/>
        </p:nvPicPr>
        <p:blipFill>
          <a:blip r:embed="rId2" cstate="print"/>
          <a:stretch>
            <a:fillRect/>
          </a:stretch>
        </p:blipFill>
        <p:spPr>
          <a:xfrm>
            <a:off x="-14760" y="1440"/>
            <a:ext cx="1160640" cy="7917840"/>
          </a:xfrm>
          <a:prstGeom prst="rect">
            <a:avLst/>
          </a:prstGeom>
        </p:spPr>
      </p:pic>
      <p:sp>
        <p:nvSpPr>
          <p:cNvPr id="118" name="CustomShape 1"/>
          <p:cNvSpPr/>
          <p:nvPr/>
        </p:nvSpPr>
        <p:spPr>
          <a:xfrm>
            <a:off x="543960" y="473400"/>
            <a:ext cx="1204200" cy="1204200"/>
          </a:xfrm>
          <a:prstGeom prst="ellipse">
            <a:avLst/>
          </a:prstGeom>
          <a:solidFill>
            <a:srgbClr val="FFFFFF"/>
          </a:solidFill>
        </p:spPr>
      </p:sp>
      <p:pic>
        <p:nvPicPr>
          <p:cNvPr id="119" name="Рисунок 111"/>
          <p:cNvPicPr/>
          <p:nvPr/>
        </p:nvPicPr>
        <p:blipFill>
          <a:blip r:embed="rId3" cstate="print"/>
          <a:stretch>
            <a:fillRect/>
          </a:stretch>
        </p:blipFill>
        <p:spPr>
          <a:xfrm>
            <a:off x="798120" y="685080"/>
            <a:ext cx="695880" cy="807840"/>
          </a:xfrm>
          <a:prstGeom prst="rect">
            <a:avLst/>
          </a:prstGeom>
        </p:spPr>
      </p:pic>
      <p:sp>
        <p:nvSpPr>
          <p:cNvPr id="121" name="CustomShape 3"/>
          <p:cNvSpPr/>
          <p:nvPr/>
        </p:nvSpPr>
        <p:spPr>
          <a:xfrm>
            <a:off x="756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22" name="CustomShape 4"/>
          <p:cNvSpPr/>
          <p:nvPr/>
        </p:nvSpPr>
        <p:spPr>
          <a:xfrm>
            <a:off x="1748160" y="888993"/>
            <a:ext cx="6350811" cy="603926"/>
          </a:xfrm>
          <a:prstGeom prst="rect">
            <a:avLst/>
          </a:prstGeom>
        </p:spPr>
        <p:txBody>
          <a:bodyPr lIns="90000" tIns="45000" rIns="90000" bIns="45000"/>
          <a:lstStyle/>
          <a:p>
            <a:r>
              <a:rPr lang="ru-RU" sz="2800" b="1" dirty="0">
                <a:solidFill>
                  <a:srgbClr val="C00000"/>
                </a:solidFill>
              </a:rPr>
              <a:t>Почему выгодно работать с нами:</a:t>
            </a:r>
          </a:p>
        </p:txBody>
      </p:sp>
      <p:sp>
        <p:nvSpPr>
          <p:cNvPr id="123" name="CustomShape 5"/>
          <p:cNvSpPr/>
          <p:nvPr/>
        </p:nvSpPr>
        <p:spPr>
          <a:xfrm>
            <a:off x="1748160" y="2149560"/>
            <a:ext cx="9072000" cy="4288320"/>
          </a:xfrm>
          <a:prstGeom prst="rect">
            <a:avLst/>
          </a:prstGeom>
        </p:spPr>
        <p:txBody>
          <a:bodyPr lIns="90000" tIns="45000" rIns="90000" bIns="45000"/>
          <a:lstStyle/>
          <a:p>
            <a:endParaRPr dirty="0"/>
          </a:p>
        </p:txBody>
      </p:sp>
      <p:sp>
        <p:nvSpPr>
          <p:cNvPr id="2" name="Прямоугольник 1"/>
          <p:cNvSpPr/>
          <p:nvPr/>
        </p:nvSpPr>
        <p:spPr>
          <a:xfrm>
            <a:off x="1168200" y="1671416"/>
            <a:ext cx="4064749" cy="6247864"/>
          </a:xfrm>
          <a:prstGeom prst="rect">
            <a:avLst/>
          </a:prstGeom>
        </p:spPr>
        <p:txBody>
          <a:bodyPr wrap="square">
            <a:spAutoFit/>
          </a:bodyPr>
          <a:lstStyle/>
          <a:p>
            <a:pPr marL="342900" indent="-342900" algn="ctr">
              <a:spcAft>
                <a:spcPts val="0"/>
              </a:spcAft>
              <a:buFont typeface="Wingdings" panose="05000000000000000000" pitchFamily="2" charset="2"/>
              <a:buChar char="ü"/>
            </a:pPr>
            <a:r>
              <a:rPr lang="ru-RU" sz="2000" b="1" kern="0" dirty="0" smtClean="0">
                <a:ea typeface="Times New Roman" panose="02020603050405020304" pitchFamily="18" charset="0"/>
                <a:cs typeface="Arial" panose="020B0604020202020204" pitchFamily="34" charset="0"/>
              </a:rPr>
              <a:t>опыт </a:t>
            </a:r>
            <a:r>
              <a:rPr lang="ru-RU" sz="2000" b="1" kern="0" dirty="0">
                <a:ea typeface="Times New Roman" panose="02020603050405020304" pitchFamily="18" charset="0"/>
                <a:cs typeface="Arial" panose="020B0604020202020204" pitchFamily="34" charset="0"/>
              </a:rPr>
              <a:t>работы более 10 лет</a:t>
            </a:r>
            <a:r>
              <a:rPr lang="ru-RU" sz="2000" b="1" kern="0" dirty="0" smtClean="0">
                <a:ea typeface="Times New Roman" panose="02020603050405020304" pitchFamily="18" charset="0"/>
                <a:cs typeface="Arial" panose="020B0604020202020204" pitchFamily="34" charset="0"/>
              </a:rPr>
              <a:t>;</a:t>
            </a:r>
          </a:p>
          <a:p>
            <a:pPr marL="342900" indent="-342900" algn="ctr">
              <a:spcAft>
                <a:spcPts val="0"/>
              </a:spcAft>
              <a:buFont typeface="Wingdings" panose="05000000000000000000" pitchFamily="2" charset="2"/>
              <a:buChar char="ü"/>
            </a:pPr>
            <a:endParaRPr lang="ru-RU" sz="2000" b="1" kern="0" dirty="0" smtClean="0">
              <a:ea typeface="Times New Roman" panose="02020603050405020304" pitchFamily="18" charset="0"/>
              <a:cs typeface="Arial" panose="020B0604020202020204" pitchFamily="34" charset="0"/>
            </a:endParaRPr>
          </a:p>
          <a:p>
            <a:pPr marL="342900" indent="-342900" algn="ctr">
              <a:spcAft>
                <a:spcPts val="0"/>
              </a:spcAft>
              <a:buFont typeface="Wingdings" panose="05000000000000000000" pitchFamily="2" charset="2"/>
              <a:buChar char="ü"/>
            </a:pPr>
            <a:r>
              <a:rPr lang="ru-RU" sz="2000" b="1" kern="0" dirty="0" smtClean="0">
                <a:ea typeface="Times New Roman" panose="02020603050405020304" pitchFamily="18" charset="0"/>
                <a:cs typeface="Arial" panose="020B0604020202020204" pitchFamily="34" charset="0"/>
              </a:rPr>
              <a:t>освоено </a:t>
            </a:r>
            <a:r>
              <a:rPr lang="ru-RU" sz="2000" b="1" kern="0" dirty="0">
                <a:ea typeface="Times New Roman" panose="02020603050405020304" pitchFamily="18" charset="0"/>
                <a:cs typeface="Arial" panose="020B0604020202020204" pitchFamily="34" charset="0"/>
              </a:rPr>
              <a:t>более 115 </a:t>
            </a:r>
            <a:r>
              <a:rPr lang="ru-RU" sz="2000" b="1" kern="0" dirty="0" smtClean="0">
                <a:ea typeface="Times New Roman" panose="02020603050405020304" pitchFamily="18" charset="0"/>
                <a:cs typeface="Arial" panose="020B0604020202020204" pitchFamily="34" charset="0"/>
              </a:rPr>
              <a:t>образцов </a:t>
            </a:r>
            <a:r>
              <a:rPr lang="ru-RU" sz="2000" b="1" kern="0" dirty="0">
                <a:ea typeface="Times New Roman" panose="02020603050405020304" pitchFamily="18" charset="0"/>
                <a:cs typeface="Arial" panose="020B0604020202020204" pitchFamily="34" charset="0"/>
              </a:rPr>
              <a:t>продукции</a:t>
            </a:r>
            <a:r>
              <a:rPr lang="ru-RU" sz="2000" b="1" kern="0" dirty="0" smtClean="0">
                <a:ea typeface="Times New Roman" panose="02020603050405020304" pitchFamily="18" charset="0"/>
                <a:cs typeface="Arial" panose="020B0604020202020204" pitchFamily="34" charset="0"/>
              </a:rPr>
              <a:t>;</a:t>
            </a:r>
          </a:p>
          <a:p>
            <a:pPr marL="342900" indent="-342900" algn="ctr">
              <a:spcAft>
                <a:spcPts val="0"/>
              </a:spcAft>
              <a:buFont typeface="Wingdings" panose="05000000000000000000" pitchFamily="2" charset="2"/>
              <a:buChar char="ü"/>
            </a:pPr>
            <a:endParaRPr lang="ru-RU" sz="2000" b="1" kern="0" dirty="0" smtClean="0">
              <a:ea typeface="Times New Roman" panose="02020603050405020304" pitchFamily="18" charset="0"/>
              <a:cs typeface="Arial" panose="020B0604020202020204" pitchFamily="34" charset="0"/>
            </a:endParaRPr>
          </a:p>
          <a:p>
            <a:pPr marL="342900" indent="-342900" algn="ctr">
              <a:spcAft>
                <a:spcPts val="0"/>
              </a:spcAft>
              <a:buFont typeface="Wingdings" panose="05000000000000000000" pitchFamily="2" charset="2"/>
              <a:buChar char="ü"/>
            </a:pPr>
            <a:r>
              <a:rPr lang="ru-RU" sz="2000" b="1" kern="0" dirty="0" smtClean="0">
                <a:ea typeface="Times New Roman" panose="02020603050405020304" pitchFamily="18" charset="0"/>
                <a:cs typeface="Arial" panose="020B0604020202020204" pitchFamily="34" charset="0"/>
              </a:rPr>
              <a:t>осуществляем </a:t>
            </a:r>
            <a:r>
              <a:rPr lang="ru-RU" sz="2000" b="1" kern="0" dirty="0">
                <a:ea typeface="Times New Roman" panose="02020603050405020304" pitchFamily="18" charset="0"/>
                <a:cs typeface="Arial" panose="020B0604020202020204" pitchFamily="34" charset="0"/>
              </a:rPr>
              <a:t>полный цикл производства отливок: от проектирования до конечного результата</a:t>
            </a:r>
            <a:r>
              <a:rPr lang="ru-RU" sz="2000" b="1" kern="0" dirty="0" smtClean="0">
                <a:ea typeface="Times New Roman" panose="02020603050405020304" pitchFamily="18" charset="0"/>
                <a:cs typeface="Arial" panose="020B0604020202020204" pitchFamily="34" charset="0"/>
              </a:rPr>
              <a:t>;</a:t>
            </a:r>
          </a:p>
          <a:p>
            <a:pPr marL="342900" indent="-342900" algn="ctr">
              <a:spcAft>
                <a:spcPts val="0"/>
              </a:spcAft>
              <a:buFont typeface="Wingdings" panose="05000000000000000000" pitchFamily="2" charset="2"/>
              <a:buChar char="ü"/>
            </a:pPr>
            <a:endParaRPr lang="ru-RU" sz="2000" b="1" kern="0" dirty="0" smtClean="0">
              <a:ea typeface="Times New Roman" panose="02020603050405020304" pitchFamily="18" charset="0"/>
              <a:cs typeface="Arial" panose="020B0604020202020204" pitchFamily="34" charset="0"/>
            </a:endParaRPr>
          </a:p>
          <a:p>
            <a:pPr marL="342900" indent="-342900" algn="ctr">
              <a:spcAft>
                <a:spcPts val="0"/>
              </a:spcAft>
              <a:buFont typeface="Wingdings" panose="05000000000000000000" pitchFamily="2" charset="2"/>
              <a:buChar char="ü"/>
            </a:pPr>
            <a:r>
              <a:rPr lang="ru-RU" sz="2000" b="1" kern="0" dirty="0" smtClean="0">
                <a:ea typeface="Times New Roman" panose="02020603050405020304" pitchFamily="18" charset="0"/>
                <a:cs typeface="Arial" panose="020B0604020202020204" pitchFamily="34" charset="0"/>
              </a:rPr>
              <a:t>специализируемся </a:t>
            </a:r>
            <a:r>
              <a:rPr lang="ru-RU" sz="2000" b="1" kern="0" dirty="0">
                <a:ea typeface="Times New Roman" panose="02020603050405020304" pitchFamily="18" charset="0"/>
                <a:cs typeface="Arial" panose="020B0604020202020204" pitchFamily="34" charset="0"/>
              </a:rPr>
              <a:t>на создании сложных </a:t>
            </a:r>
            <a:r>
              <a:rPr lang="ru-RU" sz="2000" b="1" kern="0" dirty="0" smtClean="0">
                <a:ea typeface="Times New Roman" panose="02020603050405020304" pitchFamily="18" charset="0"/>
                <a:cs typeface="Arial" panose="020B0604020202020204" pitchFamily="34" charset="0"/>
              </a:rPr>
              <a:t>деталей;</a:t>
            </a:r>
          </a:p>
          <a:p>
            <a:pPr marL="342900" indent="-342900" algn="ctr">
              <a:spcAft>
                <a:spcPts val="0"/>
              </a:spcAft>
              <a:buFont typeface="Wingdings" panose="05000000000000000000" pitchFamily="2" charset="2"/>
              <a:buChar char="ü"/>
            </a:pPr>
            <a:endParaRPr lang="ru-RU" sz="2000" b="1" kern="0" dirty="0" smtClean="0">
              <a:ea typeface="Times New Roman" panose="02020603050405020304" pitchFamily="18" charset="0"/>
              <a:cs typeface="Arial" panose="020B0604020202020204" pitchFamily="34" charset="0"/>
            </a:endParaRPr>
          </a:p>
          <a:p>
            <a:pPr marL="342900" indent="-342900" algn="ctr">
              <a:spcAft>
                <a:spcPts val="0"/>
              </a:spcAft>
              <a:buFont typeface="Wingdings" panose="05000000000000000000" pitchFamily="2" charset="2"/>
              <a:buChar char="ü"/>
            </a:pPr>
            <a:r>
              <a:rPr lang="ru-RU" sz="2000" b="1" kern="0" dirty="0" smtClean="0">
                <a:ea typeface="Times New Roman" panose="02020603050405020304" pitchFamily="18" charset="0"/>
                <a:cs typeface="Arial" panose="020B0604020202020204" pitchFamily="34" charset="0"/>
              </a:rPr>
              <a:t>каждая </a:t>
            </a:r>
            <a:r>
              <a:rPr lang="ru-RU" sz="2000" b="1" kern="0" dirty="0">
                <a:ea typeface="Times New Roman" panose="02020603050405020304" pitchFamily="18" charset="0"/>
                <a:cs typeface="Arial" panose="020B0604020202020204" pitchFamily="34" charset="0"/>
              </a:rPr>
              <a:t>единица продукции производится в соответствии со стандартами качества ISO </a:t>
            </a:r>
            <a:r>
              <a:rPr lang="ru-RU" sz="2000" b="1" kern="0" dirty="0" smtClean="0">
                <a:ea typeface="Times New Roman" panose="02020603050405020304" pitchFamily="18" charset="0"/>
                <a:cs typeface="Arial" panose="020B0604020202020204" pitchFamily="34" charset="0"/>
              </a:rPr>
              <a:t>9001:2015.</a:t>
            </a:r>
            <a:endParaRPr lang="ru-RU" sz="2000" b="1" kern="50" dirty="0">
              <a:effectLst/>
              <a:ea typeface="Lucida Sans Unicode" panose="020B0602030504020204" pitchFamily="34" charset="0"/>
            </a:endParaRPr>
          </a:p>
        </p:txBody>
      </p:sp>
      <p:pic>
        <p:nvPicPr>
          <p:cNvPr id="10" name="Рисунок 9"/>
          <p:cNvPicPr/>
          <p:nvPr/>
        </p:nvPicPr>
        <p:blipFill rotWithShape="1">
          <a:blip r:embed="rId4"/>
          <a:srcRect l="18193" t="11233" r="18844"/>
          <a:stretch/>
        </p:blipFill>
        <p:spPr>
          <a:xfrm>
            <a:off x="5384801" y="1677600"/>
            <a:ext cx="5435360" cy="6044000"/>
          </a:xfrm>
          <a:prstGeom prst="rect">
            <a:avLst/>
          </a:prstGeom>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Рисунок 6"/>
          <p:cNvPicPr/>
          <p:nvPr/>
        </p:nvPicPr>
        <p:blipFill>
          <a:blip r:embed="rId2" cstate="print"/>
          <a:stretch>
            <a:fillRect/>
          </a:stretch>
        </p:blipFill>
        <p:spPr>
          <a:xfrm>
            <a:off x="5963760" y="4119120"/>
            <a:ext cx="5068080" cy="3800160"/>
          </a:xfrm>
          <a:prstGeom prst="rect">
            <a:avLst/>
          </a:prstGeom>
        </p:spPr>
      </p:pic>
      <p:pic>
        <p:nvPicPr>
          <p:cNvPr id="128" name="Рисунок 75"/>
          <p:cNvPicPr/>
          <p:nvPr/>
        </p:nvPicPr>
        <p:blipFill>
          <a:blip r:embed="rId3" cstate="print"/>
          <a:stretch>
            <a:fillRect/>
          </a:stretch>
        </p:blipFill>
        <p:spPr>
          <a:xfrm>
            <a:off x="-15120" y="1440"/>
            <a:ext cx="1160640" cy="7917840"/>
          </a:xfrm>
          <a:prstGeom prst="rect">
            <a:avLst/>
          </a:prstGeom>
        </p:spPr>
      </p:pic>
      <p:sp>
        <p:nvSpPr>
          <p:cNvPr id="129" name="CustomShape 1"/>
          <p:cNvSpPr/>
          <p:nvPr/>
        </p:nvSpPr>
        <p:spPr>
          <a:xfrm>
            <a:off x="543600" y="473400"/>
            <a:ext cx="1204200" cy="1204200"/>
          </a:xfrm>
          <a:prstGeom prst="ellipse">
            <a:avLst/>
          </a:prstGeom>
          <a:solidFill>
            <a:srgbClr val="FFFFFF"/>
          </a:solidFill>
        </p:spPr>
      </p:sp>
      <p:sp>
        <p:nvSpPr>
          <p:cNvPr id="130"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31" name="CustomShape 3"/>
          <p:cNvSpPr/>
          <p:nvPr/>
        </p:nvSpPr>
        <p:spPr>
          <a:xfrm>
            <a:off x="1672560" y="84816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132" name="Рисунок 111"/>
          <p:cNvPicPr/>
          <p:nvPr/>
        </p:nvPicPr>
        <p:blipFill>
          <a:blip r:embed="rId4" cstate="print"/>
          <a:stretch>
            <a:fillRect/>
          </a:stretch>
        </p:blipFill>
        <p:spPr>
          <a:xfrm>
            <a:off x="797760" y="685080"/>
            <a:ext cx="695880" cy="807840"/>
          </a:xfrm>
          <a:prstGeom prst="rect">
            <a:avLst/>
          </a:prstGeom>
        </p:spPr>
      </p:pic>
      <p:sp>
        <p:nvSpPr>
          <p:cNvPr id="133" name="CustomShape 4"/>
          <p:cNvSpPr/>
          <p:nvPr/>
        </p:nvSpPr>
        <p:spPr>
          <a:xfrm>
            <a:off x="1418400" y="2898720"/>
            <a:ext cx="8155080" cy="2069640"/>
          </a:xfrm>
          <a:prstGeom prst="rect">
            <a:avLst/>
          </a:prstGeom>
        </p:spPr>
        <p:txBody>
          <a:bodyPr lIns="90000" tIns="45000" rIns="90000" bIns="45000"/>
          <a:lstStyle/>
          <a:p>
            <a:pPr>
              <a:lnSpc>
                <a:spcPct val="100000"/>
              </a:lnSpc>
            </a:pPr>
            <a:r>
              <a:rPr lang="ru-RU" sz="1000">
                <a:solidFill>
                  <a:srgbClr val="000000"/>
                </a:solidFill>
                <a:latin typeface="Roboto"/>
                <a:ea typeface="Roboto"/>
              </a:rPr>
              <a:t>Our specialists regularly participate in various internships, practical conferences and exhibitions held by world leaders of foundry in Italy, Germany, Spain, Denmark, Czech Republic, Belarus, etc. Current managers of the enterprise obtained their industrial experience in the structure of such large machine-building enterprises as ОАО AVTOVAZ, ОАО TYAZHPROM, in Penza city, ОАО RUDGORMASH, in Voronezh city; they ensured practical participation of scientific teams of Federal State Budgetary Educational Institutions of Higher Education Samara State Technical University, Samara State University of Economics, Togliatti State University and Volga State University of Service in the solution of the most complex production and technological tasks.</a:t>
            </a:r>
            <a:endParaRPr/>
          </a:p>
          <a:p>
            <a:pPr>
              <a:lnSpc>
                <a:spcPct val="100000"/>
              </a:lnSpc>
            </a:pPr>
            <a:endParaRPr/>
          </a:p>
          <a:p>
            <a:pPr>
              <a:lnSpc>
                <a:spcPct val="100000"/>
              </a:lnSpc>
            </a:pPr>
            <a:r>
              <a:rPr lang="ru-RU" sz="1000">
                <a:solidFill>
                  <a:srgbClr val="000000"/>
                </a:solidFill>
                <a:latin typeface="Roboto"/>
                <a:ea typeface="Roboto"/>
              </a:rPr>
              <a:t>Наши специалисты регулярно участвуют в различных стажировках, практических конференциях, выставках проводимых мировыми лидерами литейного производства в Италии, Германии, Испании, Дании, Чехии, Белоруссии и т.д.</a:t>
            </a:r>
            <a:endParaRPr/>
          </a:p>
          <a:p>
            <a:pPr>
              <a:lnSpc>
                <a:spcPct val="100000"/>
              </a:lnSpc>
            </a:pPr>
            <a:r>
              <a:rPr lang="ru-RU" sz="1000">
                <a:solidFill>
                  <a:srgbClr val="000000"/>
                </a:solidFill>
                <a:latin typeface="Roboto"/>
                <a:ea typeface="Roboto"/>
              </a:rPr>
              <a:t>Сегодняшние руководители предприятия, прошли «производственную школу» в составе таких крупных машиностроительных предприятий как ОАО «АвтоВАЗ», ОАО «ТяжПром», г. Пенза, ОАО «РудГорМаш», г. Воронеж, практически привлекли для решения сложнейших производственно-технологических задачи представителей научных коллективов ФГБОУ ВО «СамГТУ», г. Самара , ФГБОУ ВО «СГЭУ», г. Самара, ФГБОУ ВО «ТГУ», г. Тольятти, ФГБОУ ВО «ПВГУС», г. Тольятти. </a:t>
            </a:r>
            <a:endParaRPr/>
          </a:p>
        </p:txBody>
      </p:sp>
      <p:pic>
        <p:nvPicPr>
          <p:cNvPr id="134" name="Рисунок 34"/>
          <p:cNvPicPr/>
          <p:nvPr/>
        </p:nvPicPr>
        <p:blipFill>
          <a:blip r:embed="rId5"/>
          <a:stretch>
            <a:fillRect/>
          </a:stretch>
        </p:blipFill>
        <p:spPr>
          <a:xfrm>
            <a:off x="6824160" y="685080"/>
            <a:ext cx="4220280" cy="1122480"/>
          </a:xfrm>
          <a:prstGeom prst="rect">
            <a:avLst/>
          </a:prstGeom>
        </p:spPr>
      </p:pic>
      <p:sp>
        <p:nvSpPr>
          <p:cNvPr id="135" name="CustomShape 5"/>
          <p:cNvSpPr/>
          <p:nvPr/>
        </p:nvSpPr>
        <p:spPr>
          <a:xfrm>
            <a:off x="6878160" y="716400"/>
            <a:ext cx="4173480" cy="942480"/>
          </a:xfrm>
          <a:prstGeom prst="rect">
            <a:avLst/>
          </a:prstGeom>
        </p:spPr>
        <p:txBody>
          <a:bodyPr lIns="90000" tIns="45000" rIns="90000" bIns="45000"/>
          <a:lstStyle/>
          <a:p>
            <a:pPr>
              <a:lnSpc>
                <a:spcPct val="100000"/>
              </a:lnSpc>
            </a:pPr>
            <a:r>
              <a:rPr lang="ru-RU" sz="1400" b="1" dirty="0" smtClean="0">
                <a:solidFill>
                  <a:srgbClr val="FFFFFF"/>
                </a:solidFill>
                <a:latin typeface="Roboto"/>
                <a:ea typeface="Roboto"/>
              </a:rPr>
              <a:t>Конкурентные </a:t>
            </a:r>
            <a:r>
              <a:rPr lang="ru-RU" sz="1400" b="1" dirty="0">
                <a:solidFill>
                  <a:srgbClr val="FFFFFF"/>
                </a:solidFill>
                <a:latin typeface="Roboto"/>
                <a:ea typeface="Roboto"/>
              </a:rPr>
              <a:t>преимущества литейного завода «</a:t>
            </a:r>
            <a:r>
              <a:rPr lang="ru-RU" sz="1400" b="1" dirty="0" err="1">
                <a:solidFill>
                  <a:srgbClr val="FFFFFF"/>
                </a:solidFill>
                <a:latin typeface="Roboto"/>
                <a:ea typeface="Roboto"/>
              </a:rPr>
              <a:t>АвтоЛитМаш</a:t>
            </a:r>
            <a:r>
              <a:rPr lang="ru-RU" sz="1400" b="1" dirty="0">
                <a:solidFill>
                  <a:srgbClr val="FFFFFF"/>
                </a:solidFill>
                <a:latin typeface="Roboto"/>
                <a:ea typeface="Roboto"/>
              </a:rPr>
              <a:t>»</a:t>
            </a:r>
            <a:endParaRPr dirty="0"/>
          </a:p>
        </p:txBody>
      </p:sp>
      <p:sp>
        <p:nvSpPr>
          <p:cNvPr id="136" name="CustomShape 6"/>
          <p:cNvSpPr/>
          <p:nvPr/>
        </p:nvSpPr>
        <p:spPr>
          <a:xfrm>
            <a:off x="1494360" y="2183760"/>
            <a:ext cx="5610240" cy="623160"/>
          </a:xfrm>
          <a:prstGeom prst="rect">
            <a:avLst/>
          </a:prstGeom>
          <a:solidFill>
            <a:srgbClr val="BF1522"/>
          </a:solidFill>
        </p:spPr>
      </p:sp>
      <p:sp>
        <p:nvSpPr>
          <p:cNvPr id="137" name="CustomShape 7"/>
          <p:cNvSpPr/>
          <p:nvPr/>
        </p:nvSpPr>
        <p:spPr>
          <a:xfrm rot="2726400">
            <a:off x="6883920" y="2275920"/>
            <a:ext cx="442440" cy="438480"/>
          </a:xfrm>
          <a:prstGeom prst="rect">
            <a:avLst/>
          </a:prstGeom>
          <a:solidFill>
            <a:srgbClr val="BF1522"/>
          </a:solidFill>
        </p:spPr>
      </p:sp>
      <p:sp>
        <p:nvSpPr>
          <p:cNvPr id="138" name="CustomShape 8"/>
          <p:cNvSpPr/>
          <p:nvPr/>
        </p:nvSpPr>
        <p:spPr>
          <a:xfrm>
            <a:off x="1650600" y="2270880"/>
            <a:ext cx="3771360" cy="455040"/>
          </a:xfrm>
          <a:prstGeom prst="rect">
            <a:avLst/>
          </a:prstGeom>
        </p:spPr>
        <p:txBody>
          <a:bodyPr wrap="none" lIns="90000" tIns="45000" rIns="90000" bIns="45000"/>
          <a:lstStyle/>
          <a:p>
            <a:pPr>
              <a:lnSpc>
                <a:spcPct val="100000"/>
              </a:lnSpc>
            </a:pPr>
            <a:r>
              <a:rPr lang="ru-RU" sz="1200" b="1" dirty="0" smtClean="0">
                <a:solidFill>
                  <a:srgbClr val="FFFFFF"/>
                </a:solidFill>
                <a:latin typeface="Roboto"/>
                <a:ea typeface="Roboto"/>
              </a:rPr>
              <a:t>КАДРЫ </a:t>
            </a:r>
            <a:r>
              <a:rPr lang="ru-RU" sz="1200" b="1" dirty="0">
                <a:solidFill>
                  <a:srgbClr val="FFFFFF"/>
                </a:solidFill>
                <a:latin typeface="Roboto"/>
                <a:ea typeface="Roboto"/>
              </a:rPr>
              <a:t>«АВТОЛИТМАШ» = ТЕОРИЯ + ПРАКТИКА</a:t>
            </a:r>
            <a:endParaRPr dirty="0"/>
          </a:p>
        </p:txBody>
      </p:sp>
      <p:sp>
        <p:nvSpPr>
          <p:cNvPr id="139" name="CustomShape 9"/>
          <p:cNvSpPr/>
          <p:nvPr/>
        </p:nvSpPr>
        <p:spPr>
          <a:xfrm>
            <a:off x="1418400" y="5928120"/>
            <a:ext cx="4544640" cy="1308240"/>
          </a:xfrm>
          <a:prstGeom prst="rect">
            <a:avLst/>
          </a:prstGeom>
        </p:spPr>
        <p:txBody>
          <a:bodyPr lIns="90000" tIns="45000" rIns="90000" bIns="45000"/>
          <a:lstStyle/>
          <a:p>
            <a:pPr>
              <a:lnSpc>
                <a:spcPct val="100000"/>
              </a:lnSpc>
            </a:pPr>
            <a:r>
              <a:rPr lang="ru-RU" sz="1000">
                <a:solidFill>
                  <a:srgbClr val="000000"/>
                </a:solidFill>
                <a:latin typeface="Roboto"/>
                <a:ea typeface="Roboto"/>
              </a:rPr>
              <a:t>Over the past decade, the representatives of the "core composition" of our enterprise have had to solve the most complex production and technological problems in the field of foundry.</a:t>
            </a:r>
            <a:endParaRPr/>
          </a:p>
          <a:p>
            <a:pPr>
              <a:lnSpc>
                <a:spcPct val="100000"/>
              </a:lnSpc>
            </a:pPr>
            <a:endParaRPr/>
          </a:p>
          <a:p>
            <a:pPr>
              <a:lnSpc>
                <a:spcPct val="100000"/>
              </a:lnSpc>
            </a:pPr>
            <a:r>
              <a:rPr lang="ru-RU" sz="1000">
                <a:solidFill>
                  <a:srgbClr val="000000"/>
                </a:solidFill>
                <a:latin typeface="Roboto"/>
                <a:ea typeface="Roboto"/>
              </a:rPr>
              <a:t>На протяжении последнего десятилетия представителям «основного состава» нашего предприятия приходилось решать сложнейшие производственно-технологические задачи в области литейного производства. </a:t>
            </a:r>
            <a:endParaRPr/>
          </a:p>
        </p:txBody>
      </p:sp>
      <p:sp>
        <p:nvSpPr>
          <p:cNvPr id="140" name="CustomShape 10"/>
          <p:cNvSpPr/>
          <p:nvPr/>
        </p:nvSpPr>
        <p:spPr>
          <a:xfrm>
            <a:off x="1494360" y="5213160"/>
            <a:ext cx="5961960" cy="623160"/>
          </a:xfrm>
          <a:prstGeom prst="rect">
            <a:avLst/>
          </a:prstGeom>
          <a:solidFill>
            <a:srgbClr val="BF1522"/>
          </a:solidFill>
        </p:spPr>
      </p:sp>
      <p:sp>
        <p:nvSpPr>
          <p:cNvPr id="141" name="CustomShape 11"/>
          <p:cNvSpPr/>
          <p:nvPr/>
        </p:nvSpPr>
        <p:spPr>
          <a:xfrm rot="2726400">
            <a:off x="7232040" y="5305320"/>
            <a:ext cx="442440" cy="438480"/>
          </a:xfrm>
          <a:prstGeom prst="rect">
            <a:avLst/>
          </a:prstGeom>
          <a:solidFill>
            <a:srgbClr val="BF1522"/>
          </a:solidFill>
        </p:spPr>
      </p:sp>
      <p:sp>
        <p:nvSpPr>
          <p:cNvPr id="142" name="CustomShape 12"/>
          <p:cNvSpPr/>
          <p:nvPr/>
        </p:nvSpPr>
        <p:spPr>
          <a:xfrm>
            <a:off x="1647720" y="5303880"/>
            <a:ext cx="5990040" cy="455040"/>
          </a:xfrm>
          <a:prstGeom prst="rect">
            <a:avLst/>
          </a:prstGeom>
        </p:spPr>
        <p:txBody>
          <a:bodyPr wrap="none" lIns="90000" tIns="45000" rIns="90000" bIns="45000"/>
          <a:lstStyle/>
          <a:p>
            <a:pPr>
              <a:lnSpc>
                <a:spcPct val="100000"/>
              </a:lnSpc>
            </a:pPr>
            <a:r>
              <a:rPr lang="ru-RU" sz="1200" b="1" dirty="0" smtClean="0">
                <a:solidFill>
                  <a:srgbClr val="FFFFFF"/>
                </a:solidFill>
                <a:latin typeface="Roboto"/>
                <a:ea typeface="Roboto"/>
              </a:rPr>
              <a:t>ТЕХНОЛОГИИ = </a:t>
            </a:r>
            <a:r>
              <a:rPr lang="ru-RU" sz="1200" b="1" dirty="0">
                <a:solidFill>
                  <a:srgbClr val="FFFFFF"/>
                </a:solidFill>
                <a:latin typeface="Roboto"/>
                <a:ea typeface="Roboto"/>
              </a:rPr>
              <a:t>РЕШЕНИЕ САМЫХ СЛОЖНЫХ И НЕСТАНДАРТНЫХ ЗАДАЧ</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Рисунок 75"/>
          <p:cNvPicPr/>
          <p:nvPr/>
        </p:nvPicPr>
        <p:blipFill>
          <a:blip r:embed="rId2"/>
          <a:stretch>
            <a:fillRect/>
          </a:stretch>
        </p:blipFill>
        <p:spPr>
          <a:xfrm>
            <a:off x="-15120" y="1440"/>
            <a:ext cx="1160640" cy="7917840"/>
          </a:xfrm>
          <a:prstGeom prst="rect">
            <a:avLst/>
          </a:prstGeom>
        </p:spPr>
      </p:pic>
      <p:sp>
        <p:nvSpPr>
          <p:cNvPr id="170" name="CustomShape 1"/>
          <p:cNvSpPr/>
          <p:nvPr/>
        </p:nvSpPr>
        <p:spPr>
          <a:xfrm>
            <a:off x="543600" y="473400"/>
            <a:ext cx="1204200" cy="1204200"/>
          </a:xfrm>
          <a:prstGeom prst="ellipse">
            <a:avLst/>
          </a:prstGeom>
          <a:solidFill>
            <a:srgbClr val="FFFFFF"/>
          </a:solidFill>
        </p:spPr>
      </p:sp>
      <p:sp>
        <p:nvSpPr>
          <p:cNvPr id="171"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72" name="CustomShape 3"/>
          <p:cNvSpPr/>
          <p:nvPr/>
        </p:nvSpPr>
        <p:spPr>
          <a:xfrm>
            <a:off x="1704960" y="87048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173" name="Рисунок 111"/>
          <p:cNvPicPr/>
          <p:nvPr/>
        </p:nvPicPr>
        <p:blipFill>
          <a:blip r:embed="rId3"/>
          <a:stretch>
            <a:fillRect/>
          </a:stretch>
        </p:blipFill>
        <p:spPr>
          <a:xfrm>
            <a:off x="797760" y="685080"/>
            <a:ext cx="695880" cy="807840"/>
          </a:xfrm>
          <a:prstGeom prst="rect">
            <a:avLst/>
          </a:prstGeom>
        </p:spPr>
      </p:pic>
      <p:pic>
        <p:nvPicPr>
          <p:cNvPr id="174" name="Рисунок 34"/>
          <p:cNvPicPr/>
          <p:nvPr/>
        </p:nvPicPr>
        <p:blipFill>
          <a:blip r:embed="rId4"/>
          <a:stretch>
            <a:fillRect/>
          </a:stretch>
        </p:blipFill>
        <p:spPr>
          <a:xfrm>
            <a:off x="6079680" y="685080"/>
            <a:ext cx="4964760" cy="807840"/>
          </a:xfrm>
          <a:prstGeom prst="rect">
            <a:avLst/>
          </a:prstGeom>
        </p:spPr>
      </p:pic>
      <p:sp>
        <p:nvSpPr>
          <p:cNvPr id="175" name="CustomShape 4"/>
          <p:cNvSpPr/>
          <p:nvPr/>
        </p:nvSpPr>
        <p:spPr>
          <a:xfrm>
            <a:off x="6191280" y="716400"/>
            <a:ext cx="4860000" cy="516240"/>
          </a:xfrm>
          <a:prstGeom prst="rect">
            <a:avLst/>
          </a:prstGeom>
        </p:spPr>
        <p:txBody>
          <a:bodyPr lIns="90000" tIns="45000" rIns="90000" bIns="45000"/>
          <a:lstStyle/>
          <a:p>
            <a:pPr>
              <a:lnSpc>
                <a:spcPct val="100000"/>
              </a:lnSpc>
            </a:pPr>
            <a:r>
              <a:rPr lang="ru-RU" sz="1400" b="1">
                <a:solidFill>
                  <a:srgbClr val="FFFFFF"/>
                </a:solidFill>
                <a:latin typeface="Roboto"/>
                <a:ea typeface="Roboto"/>
              </a:rPr>
              <a:t>Corporate culture of foundry enterprise AVTOLITMASH</a:t>
            </a:r>
            <a:endParaRPr/>
          </a:p>
          <a:p>
            <a:pPr>
              <a:lnSpc>
                <a:spcPct val="100000"/>
              </a:lnSpc>
            </a:pPr>
            <a:r>
              <a:rPr lang="ru-RU" sz="1400" b="1">
                <a:solidFill>
                  <a:srgbClr val="FFFFFF"/>
                </a:solidFill>
                <a:latin typeface="Roboto"/>
                <a:ea typeface="Roboto"/>
              </a:rPr>
              <a:t>Корпоративная культура «АвтоЛитМаш» </a:t>
            </a:r>
            <a:endParaRPr/>
          </a:p>
        </p:txBody>
      </p:sp>
      <p:sp>
        <p:nvSpPr>
          <p:cNvPr id="176" name="CustomShape 5"/>
          <p:cNvSpPr/>
          <p:nvPr/>
        </p:nvSpPr>
        <p:spPr>
          <a:xfrm>
            <a:off x="1690200" y="3200040"/>
            <a:ext cx="2448000" cy="637560"/>
          </a:xfrm>
          <a:prstGeom prst="rect">
            <a:avLst/>
          </a:prstGeom>
        </p:spPr>
        <p:txBody>
          <a:bodyPr lIns="90000" tIns="45000" rIns="90000" bIns="45000"/>
          <a:lstStyle/>
          <a:p>
            <a:pPr algn="ctr">
              <a:lnSpc>
                <a:spcPct val="100000"/>
              </a:lnSpc>
            </a:pPr>
            <a:r>
              <a:rPr lang="ru-RU" sz="1200">
                <a:solidFill>
                  <a:srgbClr val="000000"/>
                </a:solidFill>
                <a:latin typeface="Roboto"/>
                <a:ea typeface="Roboto"/>
              </a:rPr>
              <a:t>Quality control policy</a:t>
            </a:r>
            <a:endParaRPr/>
          </a:p>
          <a:p>
            <a:pPr algn="ctr">
              <a:lnSpc>
                <a:spcPct val="100000"/>
              </a:lnSpc>
            </a:pPr>
            <a:r>
              <a:rPr lang="ru-RU" sz="1200">
                <a:solidFill>
                  <a:srgbClr val="000000"/>
                </a:solidFill>
                <a:latin typeface="Roboto"/>
                <a:ea typeface="Roboto"/>
              </a:rPr>
              <a:t>Политика в</a:t>
            </a:r>
            <a:endParaRPr/>
          </a:p>
          <a:p>
            <a:pPr algn="ctr">
              <a:lnSpc>
                <a:spcPct val="100000"/>
              </a:lnSpc>
            </a:pPr>
            <a:r>
              <a:rPr lang="ru-RU" sz="1200">
                <a:solidFill>
                  <a:srgbClr val="000000"/>
                </a:solidFill>
                <a:latin typeface="Roboto"/>
                <a:ea typeface="Roboto"/>
              </a:rPr>
              <a:t>области качества</a:t>
            </a:r>
            <a:endParaRPr/>
          </a:p>
        </p:txBody>
      </p:sp>
      <p:sp>
        <p:nvSpPr>
          <p:cNvPr id="177" name="CustomShape 6"/>
          <p:cNvSpPr/>
          <p:nvPr/>
        </p:nvSpPr>
        <p:spPr>
          <a:xfrm>
            <a:off x="3742920" y="3200040"/>
            <a:ext cx="2448000" cy="637560"/>
          </a:xfrm>
          <a:prstGeom prst="rect">
            <a:avLst/>
          </a:prstGeom>
        </p:spPr>
        <p:txBody>
          <a:bodyPr lIns="90000" tIns="45000" rIns="90000" bIns="45000"/>
          <a:lstStyle/>
          <a:p>
            <a:pPr algn="ctr">
              <a:lnSpc>
                <a:spcPct val="100000"/>
              </a:lnSpc>
            </a:pPr>
            <a:r>
              <a:rPr lang="ru-RU" sz="1200">
                <a:solidFill>
                  <a:srgbClr val="000000"/>
                </a:solidFill>
                <a:latin typeface="Roboto"/>
                <a:ea typeface="Roboto"/>
              </a:rPr>
              <a:t>Social policy</a:t>
            </a:r>
            <a:endParaRPr/>
          </a:p>
          <a:p>
            <a:pPr algn="ctr">
              <a:lnSpc>
                <a:spcPct val="100000"/>
              </a:lnSpc>
            </a:pPr>
            <a:r>
              <a:rPr lang="ru-RU" sz="1200">
                <a:solidFill>
                  <a:srgbClr val="000000"/>
                </a:solidFill>
                <a:latin typeface="Roboto"/>
                <a:ea typeface="Roboto"/>
              </a:rPr>
              <a:t>Социальная</a:t>
            </a:r>
            <a:endParaRPr/>
          </a:p>
          <a:p>
            <a:pPr algn="ctr">
              <a:lnSpc>
                <a:spcPct val="100000"/>
              </a:lnSpc>
            </a:pPr>
            <a:r>
              <a:rPr lang="ru-RU" sz="1200">
                <a:solidFill>
                  <a:srgbClr val="000000"/>
                </a:solidFill>
                <a:latin typeface="Roboto"/>
                <a:ea typeface="Roboto"/>
              </a:rPr>
              <a:t>политика</a:t>
            </a:r>
            <a:endParaRPr/>
          </a:p>
        </p:txBody>
      </p:sp>
      <p:sp>
        <p:nvSpPr>
          <p:cNvPr id="178" name="CustomShape 7"/>
          <p:cNvSpPr/>
          <p:nvPr/>
        </p:nvSpPr>
        <p:spPr>
          <a:xfrm>
            <a:off x="5820120" y="3200040"/>
            <a:ext cx="2448000" cy="637560"/>
          </a:xfrm>
          <a:prstGeom prst="rect">
            <a:avLst/>
          </a:prstGeom>
        </p:spPr>
        <p:txBody>
          <a:bodyPr lIns="90000" tIns="45000" rIns="90000" bIns="45000"/>
          <a:lstStyle/>
          <a:p>
            <a:pPr algn="ctr">
              <a:lnSpc>
                <a:spcPct val="100000"/>
              </a:lnSpc>
            </a:pPr>
            <a:r>
              <a:rPr lang="ru-RU" sz="1200">
                <a:solidFill>
                  <a:srgbClr val="000000"/>
                </a:solidFill>
                <a:latin typeface="Roboto"/>
                <a:ea typeface="Roboto"/>
              </a:rPr>
              <a:t>Environmental policy</a:t>
            </a:r>
            <a:endParaRPr/>
          </a:p>
          <a:p>
            <a:pPr algn="ctr">
              <a:lnSpc>
                <a:spcPct val="100000"/>
              </a:lnSpc>
            </a:pPr>
            <a:r>
              <a:rPr lang="ru-RU" sz="1200">
                <a:solidFill>
                  <a:srgbClr val="000000"/>
                </a:solidFill>
                <a:latin typeface="Roboto"/>
                <a:ea typeface="Roboto"/>
              </a:rPr>
              <a:t>Экологическая</a:t>
            </a:r>
            <a:endParaRPr/>
          </a:p>
          <a:p>
            <a:pPr algn="ctr">
              <a:lnSpc>
                <a:spcPct val="100000"/>
              </a:lnSpc>
            </a:pPr>
            <a:r>
              <a:rPr lang="ru-RU" sz="1200">
                <a:solidFill>
                  <a:srgbClr val="000000"/>
                </a:solidFill>
                <a:latin typeface="Roboto"/>
                <a:ea typeface="Roboto"/>
              </a:rPr>
              <a:t>политика</a:t>
            </a:r>
            <a:endParaRPr/>
          </a:p>
        </p:txBody>
      </p:sp>
      <p:sp>
        <p:nvSpPr>
          <p:cNvPr id="179" name="CustomShape 8"/>
          <p:cNvSpPr/>
          <p:nvPr/>
        </p:nvSpPr>
        <p:spPr>
          <a:xfrm>
            <a:off x="7872840" y="3188160"/>
            <a:ext cx="2796120" cy="820080"/>
          </a:xfrm>
          <a:prstGeom prst="rect">
            <a:avLst/>
          </a:prstGeom>
        </p:spPr>
        <p:txBody>
          <a:bodyPr lIns="90000" tIns="45000" rIns="90000" bIns="45000"/>
          <a:lstStyle/>
          <a:p>
            <a:r>
              <a:rPr lang="ru-RU" sz="1200">
                <a:solidFill>
                  <a:srgbClr val="000000"/>
                </a:solidFill>
                <a:latin typeface="Roboto"/>
                <a:ea typeface="Roboto"/>
              </a:rPr>
              <a:t>Corporate events for the </a:t>
            </a:r>
            <a:endParaRPr/>
          </a:p>
          <a:p>
            <a:pPr algn="ctr">
              <a:lnSpc>
                <a:spcPct val="100000"/>
              </a:lnSpc>
            </a:pPr>
            <a:r>
              <a:rPr lang="ru-RU" sz="1200">
                <a:solidFill>
                  <a:srgbClr val="000000"/>
                </a:solidFill>
                <a:latin typeface="Roboto"/>
                <a:ea typeface="Roboto"/>
              </a:rPr>
              <a:t>personnel of the enterprise</a:t>
            </a:r>
            <a:endParaRPr/>
          </a:p>
          <a:p>
            <a:pPr algn="ctr">
              <a:lnSpc>
                <a:spcPct val="100000"/>
              </a:lnSpc>
            </a:pPr>
            <a:r>
              <a:rPr lang="ru-RU" sz="1200">
                <a:solidFill>
                  <a:srgbClr val="000000"/>
                </a:solidFill>
                <a:latin typeface="Roboto"/>
                <a:ea typeface="Roboto"/>
              </a:rPr>
              <a:t>Культурно-массовые мероприятия для сотрудников предприятия</a:t>
            </a:r>
            <a:endParaRPr/>
          </a:p>
        </p:txBody>
      </p:sp>
      <p:pic>
        <p:nvPicPr>
          <p:cNvPr id="180" name="Рисунок 15"/>
          <p:cNvPicPr/>
          <p:nvPr/>
        </p:nvPicPr>
        <p:blipFill>
          <a:blip r:embed="rId5"/>
          <a:stretch>
            <a:fillRect/>
          </a:stretch>
        </p:blipFill>
        <p:spPr>
          <a:xfrm>
            <a:off x="2257560" y="1839240"/>
            <a:ext cx="1264320" cy="1264320"/>
          </a:xfrm>
          <a:prstGeom prst="rect">
            <a:avLst/>
          </a:prstGeom>
        </p:spPr>
      </p:pic>
      <p:pic>
        <p:nvPicPr>
          <p:cNvPr id="181" name="Рисунок 20"/>
          <p:cNvPicPr/>
          <p:nvPr/>
        </p:nvPicPr>
        <p:blipFill>
          <a:blip r:embed="rId6"/>
          <a:stretch>
            <a:fillRect/>
          </a:stretch>
        </p:blipFill>
        <p:spPr>
          <a:xfrm>
            <a:off x="6412320" y="1853280"/>
            <a:ext cx="1264320" cy="1264320"/>
          </a:xfrm>
          <a:prstGeom prst="rect">
            <a:avLst/>
          </a:prstGeom>
        </p:spPr>
      </p:pic>
      <p:pic>
        <p:nvPicPr>
          <p:cNvPr id="182" name="Рисунок 22"/>
          <p:cNvPicPr/>
          <p:nvPr/>
        </p:nvPicPr>
        <p:blipFill>
          <a:blip r:embed="rId7"/>
          <a:stretch>
            <a:fillRect/>
          </a:stretch>
        </p:blipFill>
        <p:spPr>
          <a:xfrm>
            <a:off x="8621640" y="1839240"/>
            <a:ext cx="1264320" cy="1264320"/>
          </a:xfrm>
          <a:prstGeom prst="rect">
            <a:avLst/>
          </a:prstGeom>
        </p:spPr>
      </p:pic>
      <p:pic>
        <p:nvPicPr>
          <p:cNvPr id="183" name="Рисунок 24"/>
          <p:cNvPicPr/>
          <p:nvPr/>
        </p:nvPicPr>
        <p:blipFill>
          <a:blip r:embed="rId8"/>
          <a:stretch>
            <a:fillRect/>
          </a:stretch>
        </p:blipFill>
        <p:spPr>
          <a:xfrm>
            <a:off x="4335120" y="1839240"/>
            <a:ext cx="1264320" cy="1264320"/>
          </a:xfrm>
          <a:prstGeom prst="rect">
            <a:avLst/>
          </a:prstGeom>
        </p:spPr>
      </p:pic>
      <p:pic>
        <p:nvPicPr>
          <p:cNvPr id="184" name="Рисунок 28"/>
          <p:cNvPicPr/>
          <p:nvPr/>
        </p:nvPicPr>
        <p:blipFill>
          <a:blip r:embed="rId9"/>
          <a:stretch>
            <a:fillRect/>
          </a:stretch>
        </p:blipFill>
        <p:spPr>
          <a:xfrm>
            <a:off x="3286800" y="4114800"/>
            <a:ext cx="2585520" cy="1938960"/>
          </a:xfrm>
          <a:prstGeom prst="rect">
            <a:avLst/>
          </a:prstGeom>
        </p:spPr>
      </p:pic>
      <p:pic>
        <p:nvPicPr>
          <p:cNvPr id="185" name="Рисунок 36"/>
          <p:cNvPicPr/>
          <p:nvPr/>
        </p:nvPicPr>
        <p:blipFill>
          <a:blip r:embed="rId10"/>
          <a:stretch>
            <a:fillRect/>
          </a:stretch>
        </p:blipFill>
        <p:spPr>
          <a:xfrm>
            <a:off x="1544400" y="6105600"/>
            <a:ext cx="2681280" cy="1508040"/>
          </a:xfrm>
          <a:prstGeom prst="rect">
            <a:avLst/>
          </a:prstGeom>
        </p:spPr>
      </p:pic>
      <p:pic>
        <p:nvPicPr>
          <p:cNvPr id="186" name="Рисунок 38"/>
          <p:cNvPicPr/>
          <p:nvPr/>
        </p:nvPicPr>
        <p:blipFill>
          <a:blip r:embed="rId11"/>
          <a:stretch>
            <a:fillRect/>
          </a:stretch>
        </p:blipFill>
        <p:spPr>
          <a:xfrm>
            <a:off x="4284720" y="6105600"/>
            <a:ext cx="2010960" cy="1508040"/>
          </a:xfrm>
          <a:prstGeom prst="rect">
            <a:avLst/>
          </a:prstGeom>
        </p:spPr>
      </p:pic>
      <p:pic>
        <p:nvPicPr>
          <p:cNvPr id="187" name="Рисунок 47"/>
          <p:cNvPicPr/>
          <p:nvPr/>
        </p:nvPicPr>
        <p:blipFill>
          <a:blip r:embed="rId12"/>
          <a:stretch>
            <a:fillRect/>
          </a:stretch>
        </p:blipFill>
        <p:spPr>
          <a:xfrm>
            <a:off x="8394840" y="6116400"/>
            <a:ext cx="2049120" cy="1536120"/>
          </a:xfrm>
          <a:prstGeom prst="rect">
            <a:avLst/>
          </a:prstGeom>
        </p:spPr>
      </p:pic>
      <p:pic>
        <p:nvPicPr>
          <p:cNvPr id="188" name="Рисунок 2"/>
          <p:cNvPicPr/>
          <p:nvPr/>
        </p:nvPicPr>
        <p:blipFill>
          <a:blip r:embed="rId13"/>
          <a:stretch>
            <a:fillRect/>
          </a:stretch>
        </p:blipFill>
        <p:spPr>
          <a:xfrm>
            <a:off x="6335640" y="6116400"/>
            <a:ext cx="2010960" cy="1508040"/>
          </a:xfrm>
          <a:prstGeom prst="rect">
            <a:avLst/>
          </a:prstGeom>
        </p:spPr>
      </p:pic>
      <p:pic>
        <p:nvPicPr>
          <p:cNvPr id="189" name="Рисунок 5"/>
          <p:cNvPicPr/>
          <p:nvPr/>
        </p:nvPicPr>
        <p:blipFill>
          <a:blip r:embed="rId14"/>
          <a:stretch>
            <a:fillRect/>
          </a:stretch>
        </p:blipFill>
        <p:spPr>
          <a:xfrm>
            <a:off x="7880760" y="4114800"/>
            <a:ext cx="2563200" cy="1922040"/>
          </a:xfrm>
          <a:prstGeom prst="rect">
            <a:avLst/>
          </a:prstGeom>
        </p:spPr>
      </p:pic>
      <p:pic>
        <p:nvPicPr>
          <p:cNvPr id="190" name="Рисунок 7"/>
          <p:cNvPicPr/>
          <p:nvPr/>
        </p:nvPicPr>
        <p:blipFill>
          <a:blip r:embed="rId15"/>
          <a:stretch>
            <a:fillRect/>
          </a:stretch>
        </p:blipFill>
        <p:spPr>
          <a:xfrm>
            <a:off x="5609880" y="4106880"/>
            <a:ext cx="2919960" cy="1946520"/>
          </a:xfrm>
          <a:prstGeom prst="rect">
            <a:avLst/>
          </a:prstGeom>
        </p:spPr>
      </p:pic>
      <p:pic>
        <p:nvPicPr>
          <p:cNvPr id="191" name="Рисунок 26"/>
          <p:cNvPicPr/>
          <p:nvPr/>
        </p:nvPicPr>
        <p:blipFill>
          <a:blip r:embed="rId16"/>
          <a:stretch>
            <a:fillRect/>
          </a:stretch>
        </p:blipFill>
        <p:spPr>
          <a:xfrm>
            <a:off x="1550520" y="4102560"/>
            <a:ext cx="1951560" cy="1951560"/>
          </a:xfrm>
          <a:prstGeom prst="rect">
            <a:avLst/>
          </a:prstGeom>
        </p:spPr>
      </p:pic>
      <p:sp>
        <p:nvSpPr>
          <p:cNvPr id="192" name="CustomShape 9"/>
          <p:cNvSpPr/>
          <p:nvPr/>
        </p:nvSpPr>
        <p:spPr>
          <a:xfrm>
            <a:off x="3460320" y="4071240"/>
            <a:ext cx="45000" cy="1980720"/>
          </a:xfrm>
          <a:prstGeom prst="rect">
            <a:avLst/>
          </a:prstGeom>
          <a:solidFill>
            <a:srgbClr val="FFFFFF"/>
          </a:solidFill>
        </p:spPr>
      </p:sp>
      <p:sp>
        <p:nvSpPr>
          <p:cNvPr id="193" name="CustomShape 10"/>
          <p:cNvSpPr/>
          <p:nvPr/>
        </p:nvSpPr>
        <p:spPr>
          <a:xfrm>
            <a:off x="5560920" y="4096080"/>
            <a:ext cx="45000" cy="1980720"/>
          </a:xfrm>
          <a:prstGeom prst="rect">
            <a:avLst/>
          </a:prstGeom>
          <a:solidFill>
            <a:srgbClr val="FFFFFF"/>
          </a:solidFill>
        </p:spPr>
      </p:sp>
      <p:sp>
        <p:nvSpPr>
          <p:cNvPr id="194" name="CustomShape 11"/>
          <p:cNvSpPr/>
          <p:nvPr/>
        </p:nvSpPr>
        <p:spPr>
          <a:xfrm>
            <a:off x="8489880" y="4079160"/>
            <a:ext cx="45000" cy="1980720"/>
          </a:xfrm>
          <a:prstGeom prst="rect">
            <a:avLst/>
          </a:prstGeom>
          <a:solidFill>
            <a:srgbClr val="FFFFFF"/>
          </a:solidFill>
        </p:spPr>
      </p:sp>
    </p:spTree>
    <p:extLst>
      <p:ext uri="{BB962C8B-B14F-4D97-AF65-F5344CB8AC3E}">
        <p14:creationId xmlns:p14="http://schemas.microsoft.com/office/powerpoint/2010/main" val="1191847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Рисунок 2"/>
          <p:cNvPicPr/>
          <p:nvPr/>
        </p:nvPicPr>
        <p:blipFill>
          <a:blip r:embed="rId2" cstate="print"/>
          <a:stretch>
            <a:fillRect/>
          </a:stretch>
        </p:blipFill>
        <p:spPr>
          <a:xfrm>
            <a:off x="0" y="720"/>
            <a:ext cx="11051280" cy="7917840"/>
          </a:xfrm>
          <a:prstGeom prst="rect">
            <a:avLst/>
          </a:prstGeom>
        </p:spPr>
      </p:pic>
      <p:pic>
        <p:nvPicPr>
          <p:cNvPr id="144" name="Рисунок 75"/>
          <p:cNvPicPr/>
          <p:nvPr/>
        </p:nvPicPr>
        <p:blipFill>
          <a:blip r:embed="rId3" cstate="print"/>
          <a:stretch>
            <a:fillRect/>
          </a:stretch>
        </p:blipFill>
        <p:spPr>
          <a:xfrm>
            <a:off x="-15120" y="1440"/>
            <a:ext cx="1160640" cy="7917840"/>
          </a:xfrm>
          <a:prstGeom prst="rect">
            <a:avLst/>
          </a:prstGeom>
        </p:spPr>
      </p:pic>
      <p:sp>
        <p:nvSpPr>
          <p:cNvPr id="145" name="CustomShape 1"/>
          <p:cNvSpPr/>
          <p:nvPr/>
        </p:nvSpPr>
        <p:spPr>
          <a:xfrm>
            <a:off x="543600" y="473400"/>
            <a:ext cx="1204200" cy="1204200"/>
          </a:xfrm>
          <a:prstGeom prst="ellipse">
            <a:avLst/>
          </a:prstGeom>
          <a:solidFill>
            <a:srgbClr val="FFFFFF"/>
          </a:solidFill>
        </p:spPr>
      </p:sp>
      <p:sp>
        <p:nvSpPr>
          <p:cNvPr id="146"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47" name="CustomShape 3"/>
          <p:cNvSpPr/>
          <p:nvPr/>
        </p:nvSpPr>
        <p:spPr>
          <a:xfrm>
            <a:off x="1672560" y="84816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148" name="Рисунок 111"/>
          <p:cNvPicPr/>
          <p:nvPr/>
        </p:nvPicPr>
        <p:blipFill>
          <a:blip r:embed="rId4" cstate="print"/>
          <a:stretch>
            <a:fillRect/>
          </a:stretch>
        </p:blipFill>
        <p:spPr>
          <a:xfrm>
            <a:off x="797760" y="685080"/>
            <a:ext cx="695880" cy="807840"/>
          </a:xfrm>
          <a:prstGeom prst="rect">
            <a:avLst/>
          </a:prstGeom>
        </p:spPr>
      </p:pic>
      <p:pic>
        <p:nvPicPr>
          <p:cNvPr id="149" name="Рисунок 16"/>
          <p:cNvPicPr/>
          <p:nvPr/>
        </p:nvPicPr>
        <p:blipFill>
          <a:blip r:embed="rId5"/>
          <a:stretch>
            <a:fillRect/>
          </a:stretch>
        </p:blipFill>
        <p:spPr>
          <a:xfrm>
            <a:off x="7376040" y="636120"/>
            <a:ext cx="3675240" cy="592560"/>
          </a:xfrm>
          <a:prstGeom prst="rect">
            <a:avLst/>
          </a:prstGeom>
        </p:spPr>
      </p:pic>
      <p:sp>
        <p:nvSpPr>
          <p:cNvPr id="150" name="CustomShape 4"/>
          <p:cNvSpPr/>
          <p:nvPr/>
        </p:nvSpPr>
        <p:spPr>
          <a:xfrm>
            <a:off x="7443000" y="663120"/>
            <a:ext cx="4681080" cy="516240"/>
          </a:xfrm>
          <a:prstGeom prst="rect">
            <a:avLst/>
          </a:prstGeom>
        </p:spPr>
        <p:txBody>
          <a:bodyPr lIns="90000" tIns="45000" rIns="90000" bIns="45000"/>
          <a:lstStyle/>
          <a:p>
            <a:pPr>
              <a:lnSpc>
                <a:spcPct val="100000"/>
              </a:lnSpc>
            </a:pPr>
            <a:r>
              <a:rPr lang="ru-RU" sz="1400" b="1">
                <a:solidFill>
                  <a:srgbClr val="FFFFFF"/>
                </a:solidFill>
                <a:latin typeface="Roboto"/>
                <a:ea typeface="Roboto"/>
              </a:rPr>
              <a:t>AVTOLITMASH PARTNERS</a:t>
            </a:r>
            <a:endParaRPr/>
          </a:p>
          <a:p>
            <a:pPr>
              <a:lnSpc>
                <a:spcPct val="100000"/>
              </a:lnSpc>
            </a:pPr>
            <a:r>
              <a:rPr lang="ru-RU" sz="1400" b="1">
                <a:solidFill>
                  <a:srgbClr val="FFFFFF"/>
                </a:solidFill>
                <a:latin typeface="Roboto"/>
                <a:ea typeface="Roboto"/>
              </a:rPr>
              <a:t>Партнеры АвтоЛитМаш</a:t>
            </a:r>
            <a:endParaRPr/>
          </a:p>
        </p:txBody>
      </p:sp>
      <p:pic>
        <p:nvPicPr>
          <p:cNvPr id="151" name="Рисунок 10"/>
          <p:cNvPicPr/>
          <p:nvPr/>
        </p:nvPicPr>
        <p:blipFill>
          <a:blip r:embed="rId6"/>
          <a:stretch>
            <a:fillRect/>
          </a:stretch>
        </p:blipFill>
        <p:spPr>
          <a:xfrm>
            <a:off x="1534680" y="6024240"/>
            <a:ext cx="1762920" cy="775800"/>
          </a:xfrm>
          <a:prstGeom prst="rect">
            <a:avLst/>
          </a:prstGeom>
        </p:spPr>
      </p:pic>
      <p:pic>
        <p:nvPicPr>
          <p:cNvPr id="152" name="Рисунок 23"/>
          <p:cNvPicPr/>
          <p:nvPr/>
        </p:nvPicPr>
        <p:blipFill>
          <a:blip r:embed="rId7" cstate="print"/>
          <a:stretch>
            <a:fillRect/>
          </a:stretch>
        </p:blipFill>
        <p:spPr>
          <a:xfrm>
            <a:off x="4557960" y="5944680"/>
            <a:ext cx="746280" cy="522000"/>
          </a:xfrm>
          <a:prstGeom prst="rect">
            <a:avLst/>
          </a:prstGeom>
        </p:spPr>
      </p:pic>
      <p:sp>
        <p:nvSpPr>
          <p:cNvPr id="153" name="CustomShape 5"/>
          <p:cNvSpPr/>
          <p:nvPr/>
        </p:nvSpPr>
        <p:spPr>
          <a:xfrm>
            <a:off x="4897440" y="6259320"/>
            <a:ext cx="88200" cy="88200"/>
          </a:xfrm>
          <a:prstGeom prst="ellipse">
            <a:avLst/>
          </a:prstGeom>
          <a:solidFill>
            <a:srgbClr val="FFFFFF"/>
          </a:solidFill>
        </p:spPr>
      </p:sp>
      <p:pic>
        <p:nvPicPr>
          <p:cNvPr id="154" name="Рисунок 39"/>
          <p:cNvPicPr/>
          <p:nvPr/>
        </p:nvPicPr>
        <p:blipFill>
          <a:blip r:embed="rId8"/>
          <a:stretch>
            <a:fillRect/>
          </a:stretch>
        </p:blipFill>
        <p:spPr>
          <a:xfrm>
            <a:off x="1338480" y="2886120"/>
            <a:ext cx="921240" cy="770760"/>
          </a:xfrm>
          <a:prstGeom prst="rect">
            <a:avLst/>
          </a:prstGeom>
        </p:spPr>
      </p:pic>
      <p:pic>
        <p:nvPicPr>
          <p:cNvPr id="155" name="Рисунок 48"/>
          <p:cNvPicPr/>
          <p:nvPr/>
        </p:nvPicPr>
        <p:blipFill>
          <a:blip r:embed="rId9"/>
          <a:stretch>
            <a:fillRect/>
          </a:stretch>
        </p:blipFill>
        <p:spPr>
          <a:xfrm>
            <a:off x="9742320" y="6666840"/>
            <a:ext cx="954360" cy="954360"/>
          </a:xfrm>
          <a:prstGeom prst="rect">
            <a:avLst/>
          </a:prstGeom>
        </p:spPr>
      </p:pic>
      <p:pic>
        <p:nvPicPr>
          <p:cNvPr id="156" name="Рисунок 50"/>
          <p:cNvPicPr/>
          <p:nvPr/>
        </p:nvPicPr>
        <p:blipFill>
          <a:blip r:embed="rId10"/>
          <a:stretch>
            <a:fillRect/>
          </a:stretch>
        </p:blipFill>
        <p:spPr>
          <a:xfrm>
            <a:off x="6839280" y="1466640"/>
            <a:ext cx="1237680" cy="251640"/>
          </a:xfrm>
          <a:prstGeom prst="rect">
            <a:avLst/>
          </a:prstGeom>
        </p:spPr>
      </p:pic>
      <p:pic>
        <p:nvPicPr>
          <p:cNvPr id="157" name="Рисунок 52"/>
          <p:cNvPicPr/>
          <p:nvPr/>
        </p:nvPicPr>
        <p:blipFill>
          <a:blip r:embed="rId11"/>
          <a:stretch>
            <a:fillRect/>
          </a:stretch>
        </p:blipFill>
        <p:spPr>
          <a:xfrm>
            <a:off x="8290079" y="1779480"/>
            <a:ext cx="607177" cy="771840"/>
          </a:xfrm>
          <a:prstGeom prst="rect">
            <a:avLst/>
          </a:prstGeom>
        </p:spPr>
      </p:pic>
      <p:pic>
        <p:nvPicPr>
          <p:cNvPr id="158" name="Рисунок 54"/>
          <p:cNvPicPr/>
          <p:nvPr/>
        </p:nvPicPr>
        <p:blipFill>
          <a:blip r:embed="rId12"/>
          <a:stretch>
            <a:fillRect/>
          </a:stretch>
        </p:blipFill>
        <p:spPr>
          <a:xfrm>
            <a:off x="7281360" y="6554880"/>
            <a:ext cx="1200600" cy="978120"/>
          </a:xfrm>
          <a:prstGeom prst="rect">
            <a:avLst/>
          </a:prstGeom>
        </p:spPr>
      </p:pic>
      <p:pic>
        <p:nvPicPr>
          <p:cNvPr id="159" name="Рисунок 62"/>
          <p:cNvPicPr/>
          <p:nvPr/>
        </p:nvPicPr>
        <p:blipFill>
          <a:blip r:embed="rId13" cstate="print"/>
          <a:stretch>
            <a:fillRect/>
          </a:stretch>
        </p:blipFill>
        <p:spPr>
          <a:xfrm>
            <a:off x="8789400" y="6466680"/>
            <a:ext cx="692640" cy="803880"/>
          </a:xfrm>
          <a:prstGeom prst="rect">
            <a:avLst/>
          </a:prstGeom>
        </p:spPr>
      </p:pic>
      <p:pic>
        <p:nvPicPr>
          <p:cNvPr id="160" name="Рисунок 64"/>
          <p:cNvPicPr/>
          <p:nvPr/>
        </p:nvPicPr>
        <p:blipFill>
          <a:blip r:embed="rId14"/>
          <a:stretch>
            <a:fillRect/>
          </a:stretch>
        </p:blipFill>
        <p:spPr>
          <a:xfrm>
            <a:off x="4755600" y="1726200"/>
            <a:ext cx="1958400" cy="685440"/>
          </a:xfrm>
          <a:prstGeom prst="rect">
            <a:avLst/>
          </a:prstGeom>
        </p:spPr>
      </p:pic>
      <p:pic>
        <p:nvPicPr>
          <p:cNvPr id="161" name="Рисунок 66"/>
          <p:cNvPicPr/>
          <p:nvPr/>
        </p:nvPicPr>
        <p:blipFill>
          <a:blip r:embed="rId15"/>
          <a:stretch>
            <a:fillRect/>
          </a:stretch>
        </p:blipFill>
        <p:spPr>
          <a:xfrm>
            <a:off x="1791720" y="1577880"/>
            <a:ext cx="1078920" cy="973440"/>
          </a:xfrm>
          <a:prstGeom prst="rect">
            <a:avLst/>
          </a:prstGeom>
        </p:spPr>
      </p:pic>
      <p:pic>
        <p:nvPicPr>
          <p:cNvPr id="162" name="Рисунок 68"/>
          <p:cNvPicPr/>
          <p:nvPr/>
        </p:nvPicPr>
        <p:blipFill>
          <a:blip r:embed="rId16"/>
          <a:stretch>
            <a:fillRect/>
          </a:stretch>
        </p:blipFill>
        <p:spPr>
          <a:xfrm>
            <a:off x="5863680" y="6564240"/>
            <a:ext cx="1135800" cy="677160"/>
          </a:xfrm>
          <a:prstGeom prst="rect">
            <a:avLst/>
          </a:prstGeom>
        </p:spPr>
      </p:pic>
      <p:pic>
        <p:nvPicPr>
          <p:cNvPr id="163" name="Рисунок 70"/>
          <p:cNvPicPr/>
          <p:nvPr/>
        </p:nvPicPr>
        <p:blipFill>
          <a:blip r:embed="rId17" cstate="print"/>
          <a:stretch>
            <a:fillRect/>
          </a:stretch>
        </p:blipFill>
        <p:spPr>
          <a:xfrm>
            <a:off x="6999480" y="1995480"/>
            <a:ext cx="880560" cy="555840"/>
          </a:xfrm>
          <a:prstGeom prst="rect">
            <a:avLst/>
          </a:prstGeom>
        </p:spPr>
      </p:pic>
      <p:pic>
        <p:nvPicPr>
          <p:cNvPr id="164" name="Рисунок 72"/>
          <p:cNvPicPr/>
          <p:nvPr/>
        </p:nvPicPr>
        <p:blipFill>
          <a:blip r:embed="rId18"/>
          <a:stretch>
            <a:fillRect/>
          </a:stretch>
        </p:blipFill>
        <p:spPr>
          <a:xfrm>
            <a:off x="9626760" y="4384440"/>
            <a:ext cx="1185480" cy="335880"/>
          </a:xfrm>
          <a:prstGeom prst="rect">
            <a:avLst/>
          </a:prstGeom>
        </p:spPr>
      </p:pic>
      <p:pic>
        <p:nvPicPr>
          <p:cNvPr id="165" name="Рисунок 74"/>
          <p:cNvPicPr/>
          <p:nvPr/>
        </p:nvPicPr>
        <p:blipFill>
          <a:blip r:embed="rId19"/>
          <a:stretch>
            <a:fillRect/>
          </a:stretch>
        </p:blipFill>
        <p:spPr>
          <a:xfrm>
            <a:off x="3439080" y="1471680"/>
            <a:ext cx="1069560" cy="665640"/>
          </a:xfrm>
          <a:prstGeom prst="rect">
            <a:avLst/>
          </a:prstGeom>
        </p:spPr>
      </p:pic>
      <p:pic>
        <p:nvPicPr>
          <p:cNvPr id="166" name="Рисунок 77"/>
          <p:cNvPicPr/>
          <p:nvPr/>
        </p:nvPicPr>
        <p:blipFill>
          <a:blip r:embed="rId20"/>
          <a:stretch>
            <a:fillRect/>
          </a:stretch>
        </p:blipFill>
        <p:spPr>
          <a:xfrm>
            <a:off x="2362859" y="7050420"/>
            <a:ext cx="968949" cy="482580"/>
          </a:xfrm>
          <a:prstGeom prst="rect">
            <a:avLst/>
          </a:prstGeom>
        </p:spPr>
      </p:pic>
      <p:pic>
        <p:nvPicPr>
          <p:cNvPr id="167" name="Рисунок 79"/>
          <p:cNvPicPr/>
          <p:nvPr/>
        </p:nvPicPr>
        <p:blipFill>
          <a:blip r:embed="rId21" cstate="print"/>
          <a:stretch>
            <a:fillRect/>
          </a:stretch>
        </p:blipFill>
        <p:spPr>
          <a:xfrm>
            <a:off x="8422560" y="1322280"/>
            <a:ext cx="1059480" cy="363600"/>
          </a:xfrm>
          <a:prstGeom prst="rect">
            <a:avLst/>
          </a:prstGeom>
        </p:spPr>
      </p:pic>
      <p:pic>
        <p:nvPicPr>
          <p:cNvPr id="168" name="Рисунок 82"/>
          <p:cNvPicPr/>
          <p:nvPr/>
        </p:nvPicPr>
        <p:blipFill>
          <a:blip r:embed="rId22" cstate="print"/>
          <a:stretch>
            <a:fillRect/>
          </a:stretch>
        </p:blipFill>
        <p:spPr>
          <a:xfrm>
            <a:off x="2786617" y="5726520"/>
            <a:ext cx="1575000" cy="297720"/>
          </a:xfrm>
          <a:prstGeom prst="rect">
            <a:avLst/>
          </a:prstGeom>
        </p:spPr>
      </p:pic>
      <p:pic>
        <p:nvPicPr>
          <p:cNvPr id="2" name="Рисунок 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39249" y="6650661"/>
            <a:ext cx="1612674" cy="435918"/>
          </a:xfrm>
          <a:prstGeom prst="rect">
            <a:avLst/>
          </a:prstGeom>
        </p:spPr>
      </p:pic>
      <p:pic>
        <p:nvPicPr>
          <p:cNvPr id="29" name="Рисунок 9"/>
          <p:cNvPicPr/>
          <p:nvPr/>
        </p:nvPicPr>
        <p:blipFill>
          <a:blip r:embed="rId24"/>
          <a:stretch>
            <a:fillRect/>
          </a:stretch>
        </p:blipFill>
        <p:spPr>
          <a:xfrm>
            <a:off x="1215325" y="5457371"/>
            <a:ext cx="1147533" cy="48730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Рисунок 2"/>
          <p:cNvPicPr/>
          <p:nvPr/>
        </p:nvPicPr>
        <p:blipFill>
          <a:blip r:embed="rId2" cstate="print"/>
          <a:stretch>
            <a:fillRect/>
          </a:stretch>
        </p:blipFill>
        <p:spPr>
          <a:xfrm>
            <a:off x="4133160" y="720"/>
            <a:ext cx="6915240" cy="7917840"/>
          </a:xfrm>
          <a:prstGeom prst="rect">
            <a:avLst/>
          </a:prstGeom>
        </p:spPr>
      </p:pic>
      <p:pic>
        <p:nvPicPr>
          <p:cNvPr id="215" name="Рисунок 18"/>
          <p:cNvPicPr/>
          <p:nvPr/>
        </p:nvPicPr>
        <p:blipFill>
          <a:blip r:embed="rId3"/>
          <a:stretch>
            <a:fillRect/>
          </a:stretch>
        </p:blipFill>
        <p:spPr>
          <a:xfrm>
            <a:off x="8980920" y="653040"/>
            <a:ext cx="2070360" cy="586080"/>
          </a:xfrm>
          <a:prstGeom prst="rect">
            <a:avLst/>
          </a:prstGeom>
        </p:spPr>
      </p:pic>
      <p:sp>
        <p:nvSpPr>
          <p:cNvPr id="216" name="CustomShape 1"/>
          <p:cNvSpPr/>
          <p:nvPr/>
        </p:nvSpPr>
        <p:spPr>
          <a:xfrm>
            <a:off x="9444960" y="653040"/>
            <a:ext cx="2385000" cy="516240"/>
          </a:xfrm>
          <a:prstGeom prst="rect">
            <a:avLst/>
          </a:prstGeom>
        </p:spPr>
        <p:txBody>
          <a:bodyPr lIns="90000" tIns="45000" rIns="90000" bIns="45000"/>
          <a:lstStyle/>
          <a:p>
            <a:pPr>
              <a:lnSpc>
                <a:spcPct val="100000"/>
              </a:lnSpc>
            </a:pPr>
            <a:r>
              <a:rPr lang="ru-RU" sz="1400" b="1">
                <a:solidFill>
                  <a:srgbClr val="FFFFFF"/>
                </a:solidFill>
                <a:latin typeface="Roboto"/>
                <a:ea typeface="Roboto"/>
              </a:rPr>
              <a:t>CONTACTS</a:t>
            </a:r>
            <a:endParaRPr/>
          </a:p>
          <a:p>
            <a:pPr>
              <a:lnSpc>
                <a:spcPct val="100000"/>
              </a:lnSpc>
            </a:pPr>
            <a:r>
              <a:rPr lang="ru-RU" sz="1400" b="1">
                <a:solidFill>
                  <a:srgbClr val="FFFFFF"/>
                </a:solidFill>
                <a:latin typeface="Roboto"/>
                <a:ea typeface="Roboto"/>
              </a:rPr>
              <a:t>КОНТАКТЫ</a:t>
            </a:r>
            <a:endParaRPr/>
          </a:p>
        </p:txBody>
      </p:sp>
      <p:sp>
        <p:nvSpPr>
          <p:cNvPr id="217" name="CustomShape 2"/>
          <p:cNvSpPr/>
          <p:nvPr/>
        </p:nvSpPr>
        <p:spPr>
          <a:xfrm>
            <a:off x="459000" y="1677600"/>
            <a:ext cx="3215520" cy="5384880"/>
          </a:xfrm>
          <a:prstGeom prst="rect">
            <a:avLst/>
          </a:prstGeom>
        </p:spPr>
        <p:txBody>
          <a:bodyPr lIns="90000" tIns="45000" rIns="90000" bIns="45000"/>
          <a:lstStyle/>
          <a:p>
            <a:pPr>
              <a:lnSpc>
                <a:spcPct val="100000"/>
              </a:lnSpc>
            </a:pPr>
            <a:r>
              <a:rPr lang="ru-RU" sz="1100" b="1" dirty="0" err="1">
                <a:solidFill>
                  <a:srgbClr val="000000"/>
                </a:solidFill>
                <a:latin typeface="Roboto"/>
                <a:ea typeface="Roboto"/>
              </a:rPr>
              <a:t>Address</a:t>
            </a:r>
            <a:r>
              <a:rPr lang="ru-RU" sz="1100" b="1" dirty="0">
                <a:solidFill>
                  <a:srgbClr val="000000"/>
                </a:solidFill>
                <a:latin typeface="Roboto"/>
                <a:ea typeface="Roboto"/>
              </a:rPr>
              <a:t> (Адрес):</a:t>
            </a:r>
            <a:endParaRPr dirty="0"/>
          </a:p>
          <a:p>
            <a:pPr>
              <a:lnSpc>
                <a:spcPct val="100000"/>
              </a:lnSpc>
            </a:pPr>
            <a:endParaRPr dirty="0"/>
          </a:p>
          <a:p>
            <a:pPr>
              <a:lnSpc>
                <a:spcPct val="100000"/>
              </a:lnSpc>
            </a:pPr>
            <a:r>
              <a:rPr lang="ru-RU" sz="1200" dirty="0">
                <a:solidFill>
                  <a:srgbClr val="000000"/>
                </a:solidFill>
                <a:latin typeface="Roboto"/>
                <a:ea typeface="Roboto"/>
              </a:rPr>
              <a:t>445043, </a:t>
            </a:r>
            <a:r>
              <a:rPr lang="ru-RU" sz="1200" dirty="0" err="1">
                <a:solidFill>
                  <a:srgbClr val="000000"/>
                </a:solidFill>
                <a:latin typeface="Roboto"/>
                <a:ea typeface="Roboto"/>
              </a:rPr>
              <a:t>Togliatti</a:t>
            </a:r>
            <a:r>
              <a:rPr lang="ru-RU" sz="1200" dirty="0">
                <a:solidFill>
                  <a:srgbClr val="000000"/>
                </a:solidFill>
                <a:latin typeface="Roboto"/>
                <a:ea typeface="Roboto"/>
              </a:rPr>
              <a:t> </a:t>
            </a:r>
            <a:r>
              <a:rPr lang="ru-RU" sz="1200" dirty="0" err="1">
                <a:solidFill>
                  <a:srgbClr val="000000"/>
                </a:solidFill>
                <a:latin typeface="Roboto"/>
                <a:ea typeface="Roboto"/>
              </a:rPr>
              <a:t>city</a:t>
            </a:r>
            <a:r>
              <a:rPr lang="ru-RU" sz="1200" dirty="0">
                <a:solidFill>
                  <a:srgbClr val="000000"/>
                </a:solidFill>
                <a:latin typeface="Roboto"/>
                <a:ea typeface="Roboto"/>
              </a:rPr>
              <a:t>, </a:t>
            </a:r>
            <a:endParaRPr dirty="0"/>
          </a:p>
          <a:p>
            <a:pPr>
              <a:lnSpc>
                <a:spcPct val="100000"/>
              </a:lnSpc>
            </a:pPr>
            <a:r>
              <a:rPr lang="ru-RU" sz="1200" dirty="0" err="1">
                <a:solidFill>
                  <a:srgbClr val="000000"/>
                </a:solidFill>
                <a:latin typeface="Roboto"/>
                <a:ea typeface="Roboto"/>
              </a:rPr>
              <a:t>Vokzalnaya</a:t>
            </a:r>
            <a:r>
              <a:rPr lang="ru-RU" sz="1200" dirty="0">
                <a:solidFill>
                  <a:srgbClr val="000000"/>
                </a:solidFill>
                <a:latin typeface="Roboto"/>
                <a:ea typeface="Roboto"/>
              </a:rPr>
              <a:t> </a:t>
            </a:r>
            <a:r>
              <a:rPr lang="ru-RU" sz="1200" dirty="0" err="1">
                <a:solidFill>
                  <a:srgbClr val="000000"/>
                </a:solidFill>
                <a:latin typeface="Roboto"/>
                <a:ea typeface="Roboto"/>
              </a:rPr>
              <a:t>str</a:t>
            </a:r>
            <a:r>
              <a:rPr lang="ru-RU" sz="1200" dirty="0">
                <a:solidFill>
                  <a:srgbClr val="000000"/>
                </a:solidFill>
                <a:latin typeface="Roboto"/>
                <a:ea typeface="Roboto"/>
              </a:rPr>
              <a:t>., 44, </a:t>
            </a:r>
            <a:r>
              <a:rPr lang="ru-RU" sz="1200" dirty="0" err="1">
                <a:solidFill>
                  <a:srgbClr val="000000"/>
                </a:solidFill>
                <a:latin typeface="Roboto"/>
                <a:ea typeface="Roboto"/>
              </a:rPr>
              <a:t>building</a:t>
            </a:r>
            <a:r>
              <a:rPr lang="ru-RU" sz="1200" dirty="0">
                <a:solidFill>
                  <a:srgbClr val="000000"/>
                </a:solidFill>
                <a:latin typeface="Roboto"/>
                <a:ea typeface="Roboto"/>
              </a:rPr>
              <a:t> 2</a:t>
            </a:r>
            <a:endParaRPr dirty="0"/>
          </a:p>
          <a:p>
            <a:pPr>
              <a:lnSpc>
                <a:spcPct val="100000"/>
              </a:lnSpc>
            </a:pPr>
            <a:endParaRPr dirty="0"/>
          </a:p>
          <a:p>
            <a:pPr>
              <a:lnSpc>
                <a:spcPct val="100000"/>
              </a:lnSpc>
            </a:pPr>
            <a:r>
              <a:rPr lang="ru-RU" sz="1200" dirty="0">
                <a:solidFill>
                  <a:srgbClr val="000000"/>
                </a:solidFill>
                <a:latin typeface="Roboto"/>
                <a:ea typeface="Roboto"/>
              </a:rPr>
              <a:t>445043, г. Тольятти, </a:t>
            </a:r>
            <a:endParaRPr dirty="0"/>
          </a:p>
          <a:p>
            <a:pPr>
              <a:lnSpc>
                <a:spcPct val="100000"/>
              </a:lnSpc>
            </a:pPr>
            <a:r>
              <a:rPr lang="ru-RU" sz="1200" dirty="0">
                <a:solidFill>
                  <a:srgbClr val="000000"/>
                </a:solidFill>
                <a:latin typeface="Roboto"/>
                <a:ea typeface="Roboto"/>
              </a:rPr>
              <a:t>ул. Вокзальная,44, стр.2</a:t>
            </a:r>
            <a:endParaRPr dirty="0"/>
          </a:p>
          <a:p>
            <a:pPr>
              <a:lnSpc>
                <a:spcPct val="100000"/>
              </a:lnSpc>
            </a:pPr>
            <a:endParaRPr dirty="0"/>
          </a:p>
          <a:p>
            <a:pPr>
              <a:lnSpc>
                <a:spcPct val="100000"/>
              </a:lnSpc>
            </a:pPr>
            <a:r>
              <a:rPr lang="ru-RU" sz="1100" b="1" dirty="0" err="1">
                <a:solidFill>
                  <a:srgbClr val="000000"/>
                </a:solidFill>
                <a:latin typeface="Roboto"/>
                <a:ea typeface="Roboto"/>
              </a:rPr>
              <a:t>Phone</a:t>
            </a:r>
            <a:r>
              <a:rPr lang="ru-RU" sz="1100" b="1" dirty="0">
                <a:solidFill>
                  <a:srgbClr val="000000"/>
                </a:solidFill>
                <a:latin typeface="Roboto"/>
                <a:ea typeface="Roboto"/>
              </a:rPr>
              <a:t> (Телефон):</a:t>
            </a:r>
            <a:endParaRPr dirty="0"/>
          </a:p>
          <a:p>
            <a:pPr>
              <a:lnSpc>
                <a:spcPct val="100000"/>
              </a:lnSpc>
            </a:pPr>
            <a:endParaRPr dirty="0"/>
          </a:p>
          <a:p>
            <a:pPr>
              <a:lnSpc>
                <a:spcPct val="100000"/>
              </a:lnSpc>
            </a:pPr>
            <a:r>
              <a:rPr lang="ru-RU" sz="1200" dirty="0" err="1">
                <a:solidFill>
                  <a:srgbClr val="000000"/>
                </a:solidFill>
                <a:latin typeface="Roboto"/>
                <a:ea typeface="Roboto"/>
              </a:rPr>
              <a:t>Department</a:t>
            </a:r>
            <a:r>
              <a:rPr lang="ru-RU" sz="1200" dirty="0">
                <a:solidFill>
                  <a:srgbClr val="000000"/>
                </a:solidFill>
                <a:latin typeface="Roboto"/>
                <a:ea typeface="Roboto"/>
              </a:rPr>
              <a:t> </a:t>
            </a:r>
            <a:r>
              <a:rPr lang="ru-RU" sz="1200" dirty="0" err="1">
                <a:solidFill>
                  <a:srgbClr val="000000"/>
                </a:solidFill>
                <a:latin typeface="Roboto"/>
                <a:ea typeface="Roboto"/>
              </a:rPr>
              <a:t>of</a:t>
            </a:r>
            <a:r>
              <a:rPr lang="ru-RU" sz="1200" dirty="0">
                <a:solidFill>
                  <a:srgbClr val="000000"/>
                </a:solidFill>
                <a:latin typeface="Roboto"/>
                <a:ea typeface="Roboto"/>
              </a:rPr>
              <a:t> </a:t>
            </a:r>
            <a:endParaRPr dirty="0"/>
          </a:p>
          <a:p>
            <a:pPr>
              <a:lnSpc>
                <a:spcPct val="100000"/>
              </a:lnSpc>
            </a:pPr>
            <a:r>
              <a:rPr lang="ru-RU" sz="1200" dirty="0" err="1">
                <a:solidFill>
                  <a:srgbClr val="000000"/>
                </a:solidFill>
                <a:latin typeface="Roboto"/>
                <a:ea typeface="Roboto"/>
              </a:rPr>
              <a:t>Business</a:t>
            </a:r>
            <a:r>
              <a:rPr lang="ru-RU" sz="1200" dirty="0">
                <a:solidFill>
                  <a:srgbClr val="000000"/>
                </a:solidFill>
                <a:latin typeface="Roboto"/>
                <a:ea typeface="Roboto"/>
              </a:rPr>
              <a:t> </a:t>
            </a:r>
            <a:r>
              <a:rPr lang="ru-RU" sz="1200" dirty="0" err="1">
                <a:solidFill>
                  <a:srgbClr val="000000"/>
                </a:solidFill>
                <a:latin typeface="Roboto"/>
                <a:ea typeface="Roboto"/>
              </a:rPr>
              <a:t>Development</a:t>
            </a:r>
            <a:r>
              <a:rPr lang="ru-RU" sz="1200" dirty="0">
                <a:solidFill>
                  <a:srgbClr val="000000"/>
                </a:solidFill>
                <a:latin typeface="Roboto"/>
                <a:ea typeface="Roboto"/>
              </a:rPr>
              <a:t> </a:t>
            </a:r>
            <a:endParaRPr dirty="0"/>
          </a:p>
          <a:p>
            <a:pPr>
              <a:lnSpc>
                <a:spcPct val="100000"/>
              </a:lnSpc>
            </a:pPr>
            <a:r>
              <a:rPr lang="ru-RU" sz="1200" dirty="0">
                <a:solidFill>
                  <a:srgbClr val="000000"/>
                </a:solidFill>
                <a:latin typeface="Roboto"/>
                <a:ea typeface="Roboto"/>
              </a:rPr>
              <a:t>(Отдел по развитию коммерческой</a:t>
            </a:r>
            <a:endParaRPr dirty="0"/>
          </a:p>
          <a:p>
            <a:pPr>
              <a:lnSpc>
                <a:spcPct val="100000"/>
              </a:lnSpc>
            </a:pPr>
            <a:r>
              <a:rPr lang="ru-RU" sz="1200" dirty="0">
                <a:solidFill>
                  <a:srgbClr val="000000"/>
                </a:solidFill>
                <a:latin typeface="Roboto"/>
                <a:ea typeface="Roboto"/>
              </a:rPr>
              <a:t>Деятельности)</a:t>
            </a:r>
            <a:endParaRPr dirty="0"/>
          </a:p>
          <a:p>
            <a:pPr>
              <a:lnSpc>
                <a:spcPct val="100000"/>
              </a:lnSpc>
            </a:pPr>
            <a:endParaRPr dirty="0"/>
          </a:p>
          <a:p>
            <a:pPr>
              <a:lnSpc>
                <a:spcPct val="100000"/>
              </a:lnSpc>
            </a:pPr>
            <a:r>
              <a:rPr lang="ru-RU" sz="1200" dirty="0">
                <a:solidFill>
                  <a:srgbClr val="000000"/>
                </a:solidFill>
                <a:latin typeface="Roboto"/>
                <a:ea typeface="Roboto"/>
              </a:rPr>
              <a:t>8 (800) </a:t>
            </a:r>
            <a:r>
              <a:rPr lang="ru-RU" sz="1200" dirty="0" smtClean="0">
                <a:solidFill>
                  <a:srgbClr val="000000"/>
                </a:solidFill>
                <a:latin typeface="Roboto"/>
                <a:ea typeface="Roboto"/>
              </a:rPr>
              <a:t>222-63-01</a:t>
            </a:r>
            <a:endParaRPr dirty="0"/>
          </a:p>
          <a:p>
            <a:pPr>
              <a:lnSpc>
                <a:spcPct val="100000"/>
              </a:lnSpc>
            </a:pPr>
            <a:r>
              <a:rPr lang="ru-RU" sz="1100" b="1" dirty="0">
                <a:solidFill>
                  <a:srgbClr val="000000"/>
                </a:solidFill>
                <a:latin typeface="Roboto"/>
                <a:ea typeface="Roboto"/>
              </a:rPr>
              <a:t>E-</a:t>
            </a:r>
            <a:r>
              <a:rPr lang="ru-RU" sz="1100" b="1" dirty="0" err="1">
                <a:solidFill>
                  <a:srgbClr val="000000"/>
                </a:solidFill>
                <a:latin typeface="Roboto"/>
                <a:ea typeface="Roboto"/>
              </a:rPr>
              <a:t>mail</a:t>
            </a:r>
            <a:r>
              <a:rPr lang="ru-RU" sz="1100" b="1" dirty="0">
                <a:solidFill>
                  <a:srgbClr val="000000"/>
                </a:solidFill>
                <a:latin typeface="Roboto"/>
                <a:ea typeface="Roboto"/>
              </a:rPr>
              <a:t>:</a:t>
            </a:r>
            <a:endParaRPr dirty="0"/>
          </a:p>
          <a:p>
            <a:pPr>
              <a:lnSpc>
                <a:spcPct val="100000"/>
              </a:lnSpc>
            </a:pPr>
            <a:r>
              <a:rPr lang="ru-RU" sz="1200" dirty="0" smtClean="0">
                <a:solidFill>
                  <a:srgbClr val="000000"/>
                </a:solidFill>
                <a:latin typeface="Roboto"/>
                <a:ea typeface="Roboto"/>
                <a:hlinkClick r:id="rId4"/>
              </a:rPr>
              <a:t>efrolov@alm163.ru</a:t>
            </a:r>
            <a:endParaRPr lang="ru-RU" sz="1200" dirty="0" smtClean="0">
              <a:solidFill>
                <a:srgbClr val="000000"/>
              </a:solidFill>
              <a:latin typeface="Roboto"/>
              <a:ea typeface="Roboto"/>
            </a:endParaRPr>
          </a:p>
          <a:p>
            <a:pPr>
              <a:lnSpc>
                <a:spcPct val="100000"/>
              </a:lnSpc>
            </a:pPr>
            <a:r>
              <a:rPr lang="en-US" sz="1200" dirty="0" smtClean="0">
                <a:solidFill>
                  <a:srgbClr val="000000"/>
                </a:solidFill>
                <a:latin typeface="Roboto"/>
                <a:hlinkClick r:id="rId5"/>
              </a:rPr>
              <a:t>alm163@bk.ru</a:t>
            </a:r>
            <a:endParaRPr lang="en-US" sz="1200" dirty="0" smtClean="0">
              <a:solidFill>
                <a:srgbClr val="000000"/>
              </a:solidFill>
              <a:latin typeface="Roboto"/>
            </a:endParaRPr>
          </a:p>
          <a:p>
            <a:pPr>
              <a:lnSpc>
                <a:spcPct val="100000"/>
              </a:lnSpc>
            </a:pPr>
            <a:endParaRPr dirty="0"/>
          </a:p>
          <a:p>
            <a:pPr>
              <a:lnSpc>
                <a:spcPct val="100000"/>
              </a:lnSpc>
            </a:pPr>
            <a:r>
              <a:rPr lang="ru-RU" sz="1100" b="1" dirty="0" err="1">
                <a:solidFill>
                  <a:srgbClr val="000000"/>
                </a:solidFill>
                <a:latin typeface="Roboto"/>
                <a:ea typeface="Roboto"/>
              </a:rPr>
              <a:t>Web</a:t>
            </a:r>
            <a:r>
              <a:rPr lang="ru-RU" sz="1100" b="1" dirty="0">
                <a:solidFill>
                  <a:srgbClr val="000000"/>
                </a:solidFill>
                <a:latin typeface="Roboto"/>
                <a:ea typeface="Roboto"/>
              </a:rPr>
              <a:t> </a:t>
            </a:r>
            <a:r>
              <a:rPr lang="ru-RU" sz="1100" b="1" dirty="0" err="1">
                <a:solidFill>
                  <a:srgbClr val="000000"/>
                </a:solidFill>
                <a:latin typeface="Roboto"/>
                <a:ea typeface="Roboto"/>
              </a:rPr>
              <a:t>site</a:t>
            </a:r>
            <a:r>
              <a:rPr lang="ru-RU" sz="1100" b="1" dirty="0">
                <a:solidFill>
                  <a:srgbClr val="000000"/>
                </a:solidFill>
                <a:latin typeface="Roboto"/>
                <a:ea typeface="Roboto"/>
              </a:rPr>
              <a:t> (</a:t>
            </a:r>
            <a:r>
              <a:rPr lang="ru-RU" sz="1100" b="1" dirty="0" err="1">
                <a:solidFill>
                  <a:srgbClr val="000000"/>
                </a:solidFill>
                <a:latin typeface="Roboto"/>
                <a:ea typeface="Roboto"/>
              </a:rPr>
              <a:t>Cайт</a:t>
            </a:r>
            <a:r>
              <a:rPr lang="ru-RU" sz="1100" b="1" dirty="0">
                <a:solidFill>
                  <a:srgbClr val="000000"/>
                </a:solidFill>
                <a:latin typeface="Roboto"/>
                <a:ea typeface="Roboto"/>
              </a:rPr>
              <a:t>):</a:t>
            </a:r>
            <a:endParaRPr dirty="0"/>
          </a:p>
          <a:p>
            <a:pPr>
              <a:lnSpc>
                <a:spcPct val="100000"/>
              </a:lnSpc>
            </a:pPr>
            <a:r>
              <a:rPr lang="ru-RU" sz="1100" u="sng" dirty="0">
                <a:solidFill>
                  <a:srgbClr val="0563C1"/>
                </a:solidFill>
                <a:latin typeface="Roboto"/>
                <a:ea typeface="Roboto"/>
                <a:hlinkClick r:id="rId6"/>
              </a:rPr>
              <a:t>www.alm163.ru</a:t>
            </a:r>
            <a:endParaRPr dirty="0"/>
          </a:p>
          <a:p>
            <a:pPr>
              <a:lnSpc>
                <a:spcPct val="100000"/>
              </a:lnSpc>
            </a:pPr>
            <a:endParaRPr dirty="0"/>
          </a:p>
          <a:p>
            <a:pPr>
              <a:lnSpc>
                <a:spcPct val="100000"/>
              </a:lnSpc>
            </a:pPr>
            <a:r>
              <a:rPr lang="ru-RU" sz="1200" b="1" dirty="0">
                <a:solidFill>
                  <a:srgbClr val="000000"/>
                </a:solidFill>
                <a:latin typeface="Roboto"/>
                <a:ea typeface="Roboto"/>
              </a:rPr>
              <a:t>Наш канал </a:t>
            </a:r>
            <a:r>
              <a:rPr lang="ru-RU" sz="1200" b="1" dirty="0" err="1">
                <a:solidFill>
                  <a:srgbClr val="000000"/>
                </a:solidFill>
                <a:latin typeface="Roboto"/>
                <a:ea typeface="Roboto"/>
              </a:rPr>
              <a:t>Youtube</a:t>
            </a:r>
            <a:r>
              <a:rPr lang="ru-RU" sz="1200" b="1" dirty="0">
                <a:solidFill>
                  <a:srgbClr val="000000"/>
                </a:solidFill>
                <a:latin typeface="Roboto"/>
                <a:ea typeface="Roboto"/>
              </a:rPr>
              <a:t> – Литейный завод «</a:t>
            </a:r>
            <a:r>
              <a:rPr lang="ru-RU" sz="1200" b="1" dirty="0" err="1">
                <a:solidFill>
                  <a:srgbClr val="000000"/>
                </a:solidFill>
                <a:latin typeface="Roboto"/>
                <a:ea typeface="Roboto"/>
              </a:rPr>
              <a:t>АвтоЛитМаш</a:t>
            </a:r>
            <a:r>
              <a:rPr lang="ru-RU" sz="1200" b="1" dirty="0">
                <a:solidFill>
                  <a:srgbClr val="000000"/>
                </a:solidFill>
                <a:latin typeface="Roboto"/>
                <a:ea typeface="Roboto"/>
              </a:rPr>
              <a:t>» </a:t>
            </a:r>
            <a:r>
              <a:rPr lang="ru-RU" sz="1100" u="sng" dirty="0">
                <a:solidFill>
                  <a:srgbClr val="0563C1"/>
                </a:solidFill>
                <a:latin typeface="Roboto"/>
                <a:ea typeface="Roboto"/>
                <a:hlinkClick r:id="rId7"/>
              </a:rPr>
              <a:t>https://www.youtube.com/channel/UCATMXo-udSy4BF49ybhzB_g</a:t>
            </a:r>
            <a:endParaRPr dirty="0"/>
          </a:p>
          <a:p>
            <a:pPr>
              <a:lnSpc>
                <a:spcPct val="100000"/>
              </a:lnSpc>
            </a:pPr>
            <a:endParaRPr dirty="0"/>
          </a:p>
          <a:p>
            <a:pPr>
              <a:lnSpc>
                <a:spcPct val="100000"/>
              </a:lnSpc>
            </a:pPr>
            <a:endParaRPr dirty="0"/>
          </a:p>
        </p:txBody>
      </p:sp>
      <p:sp>
        <p:nvSpPr>
          <p:cNvPr id="218" name="CustomShape 3"/>
          <p:cNvSpPr/>
          <p:nvPr/>
        </p:nvSpPr>
        <p:spPr>
          <a:xfrm>
            <a:off x="5003280" y="2783520"/>
            <a:ext cx="5188680" cy="821520"/>
          </a:xfrm>
          <a:prstGeom prst="rect">
            <a:avLst/>
          </a:prstGeom>
        </p:spPr>
        <p:txBody>
          <a:bodyPr lIns="90000" tIns="45000" rIns="90000" bIns="45000"/>
          <a:lstStyle/>
          <a:p>
            <a:pPr algn="ctr">
              <a:lnSpc>
                <a:spcPct val="100000"/>
              </a:lnSpc>
            </a:pPr>
            <a:r>
              <a:rPr lang="ru-RU" sz="2400" b="1">
                <a:solidFill>
                  <a:srgbClr val="FFFFFF"/>
                </a:solidFill>
                <a:latin typeface="Roboto"/>
                <a:ea typeface="Roboto"/>
              </a:rPr>
              <a:t>WE ARE AIMED AT RESULT!</a:t>
            </a:r>
            <a:endParaRPr/>
          </a:p>
          <a:p>
            <a:pPr algn="ctr">
              <a:lnSpc>
                <a:spcPct val="100000"/>
              </a:lnSpc>
            </a:pPr>
            <a:r>
              <a:rPr lang="ru-RU" sz="2400" b="1">
                <a:solidFill>
                  <a:srgbClr val="FFFFFF"/>
                </a:solidFill>
                <a:latin typeface="Roboto"/>
                <a:ea typeface="Roboto"/>
              </a:rPr>
              <a:t>МЫ НАЦЕЛЕНЫ НА РЕЗУЛЬТАТ!</a:t>
            </a:r>
            <a:endParaRPr/>
          </a:p>
        </p:txBody>
      </p:sp>
      <p:sp>
        <p:nvSpPr>
          <p:cNvPr id="219" name="CustomShape 4"/>
          <p:cNvSpPr/>
          <p:nvPr/>
        </p:nvSpPr>
        <p:spPr>
          <a:xfrm>
            <a:off x="5003280" y="4273560"/>
            <a:ext cx="5188680" cy="638640"/>
          </a:xfrm>
          <a:prstGeom prst="rect">
            <a:avLst/>
          </a:prstGeom>
        </p:spPr>
        <p:txBody>
          <a:bodyPr lIns="90000" tIns="45000" rIns="90000" bIns="45000"/>
          <a:lstStyle/>
          <a:p>
            <a:pPr algn="ctr">
              <a:lnSpc>
                <a:spcPct val="100000"/>
              </a:lnSpc>
            </a:pPr>
            <a:r>
              <a:rPr lang="ru-RU" b="1">
                <a:solidFill>
                  <a:srgbClr val="FFFFFF"/>
                </a:solidFill>
                <a:latin typeface="Roboto"/>
                <a:ea typeface="Roboto"/>
              </a:rPr>
              <a:t>THANK YOU FOR YOUR ATTENTION!</a:t>
            </a:r>
            <a:endParaRPr/>
          </a:p>
          <a:p>
            <a:pPr algn="ctr">
              <a:lnSpc>
                <a:spcPct val="100000"/>
              </a:lnSpc>
            </a:pPr>
            <a:r>
              <a:rPr lang="ru-RU" b="1">
                <a:solidFill>
                  <a:srgbClr val="FFFFFF"/>
                </a:solidFill>
                <a:latin typeface="Roboto"/>
                <a:ea typeface="Roboto"/>
              </a:rPr>
              <a:t>СПАСИБО ЗА ВНИМАНИЕ!</a:t>
            </a:r>
            <a:endParaRPr/>
          </a:p>
        </p:txBody>
      </p:sp>
      <p:sp>
        <p:nvSpPr>
          <p:cNvPr id="220" name="CustomShape 5"/>
          <p:cNvSpPr/>
          <p:nvPr/>
        </p:nvSpPr>
        <p:spPr>
          <a:xfrm>
            <a:off x="543600" y="473400"/>
            <a:ext cx="1204200" cy="1204200"/>
          </a:xfrm>
          <a:prstGeom prst="ellipse">
            <a:avLst/>
          </a:prstGeom>
          <a:solidFill>
            <a:srgbClr val="FFFFFF"/>
          </a:solidFill>
        </p:spPr>
      </p:sp>
      <p:sp>
        <p:nvSpPr>
          <p:cNvPr id="221" name="CustomShape 6"/>
          <p:cNvSpPr/>
          <p:nvPr/>
        </p:nvSpPr>
        <p:spPr>
          <a:xfrm>
            <a:off x="1425960" y="87048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222" name="Рисунок 22"/>
          <p:cNvPicPr/>
          <p:nvPr/>
        </p:nvPicPr>
        <p:blipFill>
          <a:blip r:embed="rId8" cstate="print"/>
          <a:stretch>
            <a:fillRect/>
          </a:stretch>
        </p:blipFill>
        <p:spPr>
          <a:xfrm>
            <a:off x="518760" y="685080"/>
            <a:ext cx="695880" cy="807840"/>
          </a:xfrm>
          <a:prstGeom prst="rect">
            <a:avLst/>
          </a:prstGeom>
        </p:spPr>
      </p:pic>
      <p:sp>
        <p:nvSpPr>
          <p:cNvPr id="223" name="CustomShape 7"/>
          <p:cNvSpPr/>
          <p:nvPr/>
        </p:nvSpPr>
        <p:spPr>
          <a:xfrm>
            <a:off x="6431400" y="5961600"/>
            <a:ext cx="2297520" cy="394920"/>
          </a:xfrm>
          <a:prstGeom prst="rect">
            <a:avLst/>
          </a:prstGeom>
        </p:spPr>
        <p:txBody>
          <a:bodyPr wrap="none" lIns="90000" tIns="45000" rIns="90000" bIns="45000"/>
          <a:lstStyle/>
          <a:p>
            <a:pPr>
              <a:lnSpc>
                <a:spcPct val="100000"/>
              </a:lnSpc>
            </a:pPr>
            <a:r>
              <a:rPr lang="ru-RU" sz="2000" b="1">
                <a:solidFill>
                  <a:srgbClr val="FFFFFF"/>
                </a:solidFill>
                <a:latin typeface="Roboto"/>
                <a:ea typeface="Roboto"/>
              </a:rPr>
              <a:t>WWW.ALM163.RU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Рисунок 4"/>
          <p:cNvPicPr/>
          <p:nvPr/>
        </p:nvPicPr>
        <p:blipFill>
          <a:blip r:embed="rId2" cstate="print"/>
          <a:stretch>
            <a:fillRect/>
          </a:stretch>
        </p:blipFill>
        <p:spPr>
          <a:xfrm>
            <a:off x="1800" y="1440"/>
            <a:ext cx="11051280" cy="7917840"/>
          </a:xfrm>
          <a:prstGeom prst="rect">
            <a:avLst/>
          </a:prstGeom>
        </p:spPr>
      </p:pic>
      <p:sp>
        <p:nvSpPr>
          <p:cNvPr id="44" name="CustomShape 1"/>
          <p:cNvSpPr/>
          <p:nvPr/>
        </p:nvSpPr>
        <p:spPr>
          <a:xfrm>
            <a:off x="1146239" y="473400"/>
            <a:ext cx="2607613" cy="1178937"/>
          </a:xfrm>
          <a:prstGeom prst="rect">
            <a:avLst/>
          </a:prstGeom>
          <a:solidFill>
            <a:srgbClr val="FFFFFF"/>
          </a:solidFill>
        </p:spPr>
      </p:sp>
      <p:pic>
        <p:nvPicPr>
          <p:cNvPr id="45" name="Рисунок 47"/>
          <p:cNvPicPr/>
          <p:nvPr/>
        </p:nvPicPr>
        <p:blipFill>
          <a:blip r:embed="rId3"/>
          <a:stretch>
            <a:fillRect/>
          </a:stretch>
        </p:blipFill>
        <p:spPr>
          <a:xfrm>
            <a:off x="6278760" y="663120"/>
            <a:ext cx="4772520" cy="483509"/>
          </a:xfrm>
          <a:prstGeom prst="rect">
            <a:avLst/>
          </a:prstGeom>
        </p:spPr>
      </p:pic>
      <p:sp>
        <p:nvSpPr>
          <p:cNvPr id="46" name="CustomShape 2"/>
          <p:cNvSpPr/>
          <p:nvPr/>
        </p:nvSpPr>
        <p:spPr>
          <a:xfrm>
            <a:off x="6388920" y="702000"/>
            <a:ext cx="4681080" cy="444629"/>
          </a:xfrm>
          <a:prstGeom prst="rect">
            <a:avLst/>
          </a:prstGeom>
        </p:spPr>
        <p:txBody>
          <a:bodyPr lIns="90000" tIns="45000" rIns="90000" bIns="45000"/>
          <a:lstStyle/>
          <a:p>
            <a:pPr>
              <a:lnSpc>
                <a:spcPct val="100000"/>
              </a:lnSpc>
            </a:pPr>
            <a:r>
              <a:rPr lang="ru-RU" sz="1300" b="1" dirty="0" smtClean="0">
                <a:solidFill>
                  <a:srgbClr val="FFFFFF"/>
                </a:solidFill>
                <a:latin typeface="Roboto"/>
                <a:ea typeface="Roboto"/>
              </a:rPr>
              <a:t>КОНЦЕПТУАЛЬНОЕ </a:t>
            </a:r>
            <a:r>
              <a:rPr lang="ru-RU" sz="1300" b="1" dirty="0">
                <a:solidFill>
                  <a:srgbClr val="FFFFFF"/>
                </a:solidFill>
                <a:latin typeface="Roboto"/>
                <a:ea typeface="Roboto"/>
              </a:rPr>
              <a:t>НАПРАВЛЕНИЕ ДЕЯТЕЛЬНОСТИ </a:t>
            </a:r>
            <a:endParaRPr sz="1300" dirty="0"/>
          </a:p>
        </p:txBody>
      </p:sp>
      <p:pic>
        <p:nvPicPr>
          <p:cNvPr id="47" name="Рисунок 45"/>
          <p:cNvPicPr/>
          <p:nvPr/>
        </p:nvPicPr>
        <p:blipFill>
          <a:blip r:embed="rId4"/>
          <a:stretch>
            <a:fillRect/>
          </a:stretch>
        </p:blipFill>
        <p:spPr>
          <a:xfrm>
            <a:off x="3581640" y="4396320"/>
            <a:ext cx="5400360" cy="1450080"/>
          </a:xfrm>
          <a:prstGeom prst="rect">
            <a:avLst/>
          </a:prstGeom>
        </p:spPr>
      </p:pic>
      <p:sp>
        <p:nvSpPr>
          <p:cNvPr id="48" name="CustomShape 3"/>
          <p:cNvSpPr/>
          <p:nvPr/>
        </p:nvSpPr>
        <p:spPr>
          <a:xfrm>
            <a:off x="4244760" y="4540320"/>
            <a:ext cx="4634280" cy="1306080"/>
          </a:xfrm>
          <a:prstGeom prst="rect">
            <a:avLst/>
          </a:prstGeom>
        </p:spPr>
        <p:txBody>
          <a:bodyPr lIns="90000" tIns="45000" rIns="90000" bIns="45000"/>
          <a:lstStyle/>
          <a:p>
            <a:r>
              <a:rPr lang="ru-RU" b="1" dirty="0" smtClean="0">
                <a:solidFill>
                  <a:srgbClr val="000000"/>
                </a:solidFill>
                <a:latin typeface="Roboto"/>
              </a:rPr>
              <a:t>Проектирование и изготовление литейной оснастки</a:t>
            </a:r>
          </a:p>
          <a:p>
            <a:r>
              <a:rPr lang="ru-RU" b="1" dirty="0" smtClean="0">
                <a:solidFill>
                  <a:srgbClr val="000000"/>
                </a:solidFill>
                <a:latin typeface="Roboto"/>
                <a:ea typeface="Roboto"/>
              </a:rPr>
              <a:t>Производство </a:t>
            </a:r>
            <a:r>
              <a:rPr lang="ru-RU" b="1" dirty="0">
                <a:solidFill>
                  <a:srgbClr val="000000"/>
                </a:solidFill>
                <a:latin typeface="Roboto"/>
                <a:ea typeface="Roboto"/>
              </a:rPr>
              <a:t>литейных кокильных машин серии LKM-900</a:t>
            </a:r>
          </a:p>
          <a:p>
            <a:pPr>
              <a:lnSpc>
                <a:spcPct val="100000"/>
              </a:lnSpc>
            </a:pPr>
            <a:endParaRPr dirty="0"/>
          </a:p>
        </p:txBody>
      </p:sp>
      <p:pic>
        <p:nvPicPr>
          <p:cNvPr id="49" name="Рисунок 3"/>
          <p:cNvPicPr/>
          <p:nvPr/>
        </p:nvPicPr>
        <p:blipFill>
          <a:blip r:embed="rId5"/>
          <a:stretch>
            <a:fillRect/>
          </a:stretch>
        </p:blipFill>
        <p:spPr>
          <a:xfrm>
            <a:off x="2659680" y="4386960"/>
            <a:ext cx="1468800" cy="1468800"/>
          </a:xfrm>
          <a:prstGeom prst="rect">
            <a:avLst/>
          </a:prstGeom>
        </p:spPr>
      </p:pic>
      <p:pic>
        <p:nvPicPr>
          <p:cNvPr id="50" name="Рисунок 18"/>
          <p:cNvPicPr/>
          <p:nvPr/>
        </p:nvPicPr>
        <p:blipFill>
          <a:blip r:embed="rId6" cstate="print"/>
          <a:stretch>
            <a:fillRect/>
          </a:stretch>
        </p:blipFill>
        <p:spPr>
          <a:xfrm>
            <a:off x="4572000" y="2647080"/>
            <a:ext cx="4916880" cy="1450080"/>
          </a:xfrm>
          <a:prstGeom prst="rect">
            <a:avLst/>
          </a:prstGeom>
        </p:spPr>
      </p:pic>
      <p:sp>
        <p:nvSpPr>
          <p:cNvPr id="51" name="CustomShape 4"/>
          <p:cNvSpPr/>
          <p:nvPr/>
        </p:nvSpPr>
        <p:spPr>
          <a:xfrm>
            <a:off x="5405400" y="2774880"/>
            <a:ext cx="4012200" cy="1187280"/>
          </a:xfrm>
          <a:prstGeom prst="rect">
            <a:avLst/>
          </a:prstGeom>
        </p:spPr>
        <p:txBody>
          <a:bodyPr lIns="90000" tIns="45000" rIns="90000" bIns="45000"/>
          <a:lstStyle/>
          <a:p>
            <a:pPr>
              <a:lnSpc>
                <a:spcPct val="100000"/>
              </a:lnSpc>
            </a:pPr>
            <a:r>
              <a:rPr lang="ru-RU" b="1" dirty="0">
                <a:solidFill>
                  <a:srgbClr val="000000"/>
                </a:solidFill>
                <a:latin typeface="Roboto"/>
                <a:ea typeface="Roboto"/>
              </a:rPr>
              <a:t>Изготовление деталей и отливок из алюминиевых сплавов. Кокильное литье и литье по ХТС- процессу</a:t>
            </a:r>
            <a:endParaRPr dirty="0"/>
          </a:p>
        </p:txBody>
      </p:sp>
      <p:pic>
        <p:nvPicPr>
          <p:cNvPr id="52" name="Рисунок 5"/>
          <p:cNvPicPr/>
          <p:nvPr/>
        </p:nvPicPr>
        <p:blipFill>
          <a:blip r:embed="rId7"/>
          <a:stretch>
            <a:fillRect/>
          </a:stretch>
        </p:blipFill>
        <p:spPr>
          <a:xfrm>
            <a:off x="3799800" y="2637000"/>
            <a:ext cx="1468800" cy="1468800"/>
          </a:xfrm>
          <a:prstGeom prst="rect">
            <a:avLst/>
          </a:prstGeom>
        </p:spPr>
      </p:pic>
      <p:pic>
        <p:nvPicPr>
          <p:cNvPr id="53" name="Рисунок 63"/>
          <p:cNvPicPr/>
          <p:nvPr/>
        </p:nvPicPr>
        <p:blipFill>
          <a:blip r:embed="rId8" cstate="print"/>
          <a:stretch>
            <a:fillRect/>
          </a:stretch>
        </p:blipFill>
        <p:spPr>
          <a:xfrm>
            <a:off x="-15120" y="1440"/>
            <a:ext cx="1160640" cy="7917840"/>
          </a:xfrm>
          <a:prstGeom prst="rect">
            <a:avLst/>
          </a:prstGeom>
        </p:spPr>
      </p:pic>
      <p:sp>
        <p:nvSpPr>
          <p:cNvPr id="54" name="CustomShape 5"/>
          <p:cNvSpPr/>
          <p:nvPr/>
        </p:nvSpPr>
        <p:spPr>
          <a:xfrm>
            <a:off x="543600" y="473400"/>
            <a:ext cx="1204200" cy="1204200"/>
          </a:xfrm>
          <a:prstGeom prst="ellipse">
            <a:avLst/>
          </a:prstGeom>
          <a:solidFill>
            <a:srgbClr val="FFFFFF"/>
          </a:solidFill>
        </p:spPr>
      </p:sp>
      <p:sp>
        <p:nvSpPr>
          <p:cNvPr id="55" name="CustomShape 6"/>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56" name="CustomShape 7"/>
          <p:cNvSpPr/>
          <p:nvPr/>
        </p:nvSpPr>
        <p:spPr>
          <a:xfrm>
            <a:off x="1672560" y="894239"/>
            <a:ext cx="2241714" cy="421213"/>
          </a:xfrm>
          <a:prstGeom prst="rect">
            <a:avLst/>
          </a:prstGeom>
        </p:spPr>
        <p:txBody>
          <a:bodyPr lIns="90000" tIns="45000" rIns="90000" bIns="45000"/>
          <a:lstStyle/>
          <a:p>
            <a:pPr>
              <a:lnSpc>
                <a:spcPct val="100000"/>
              </a:lnSpc>
            </a:pPr>
            <a:r>
              <a:rPr lang="ru-RU" b="1" dirty="0" smtClean="0">
                <a:solidFill>
                  <a:srgbClr val="000000"/>
                </a:solidFill>
                <a:latin typeface="Roboto Condensed"/>
                <a:ea typeface="Roboto Condensed"/>
              </a:rPr>
              <a:t>АВТОЛИТМАШ</a:t>
            </a:r>
            <a:endParaRPr dirty="0"/>
          </a:p>
        </p:txBody>
      </p:sp>
      <p:pic>
        <p:nvPicPr>
          <p:cNvPr id="57" name="Рисунок 71"/>
          <p:cNvPicPr/>
          <p:nvPr/>
        </p:nvPicPr>
        <p:blipFill>
          <a:blip r:embed="rId9" cstate="print"/>
          <a:stretch>
            <a:fillRect/>
          </a:stretch>
        </p:blipFill>
        <p:spPr>
          <a:xfrm>
            <a:off x="797760" y="685080"/>
            <a:ext cx="695880" cy="8078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Рисунок 75"/>
          <p:cNvPicPr/>
          <p:nvPr/>
        </p:nvPicPr>
        <p:blipFill>
          <a:blip r:embed="rId2" cstate="print"/>
          <a:stretch>
            <a:fillRect/>
          </a:stretch>
        </p:blipFill>
        <p:spPr>
          <a:xfrm>
            <a:off x="-15120" y="1440"/>
            <a:ext cx="1160640" cy="7917840"/>
          </a:xfrm>
          <a:prstGeom prst="rect">
            <a:avLst/>
          </a:prstGeom>
        </p:spPr>
      </p:pic>
      <p:sp>
        <p:nvSpPr>
          <p:cNvPr id="109" name="CustomShape 1"/>
          <p:cNvSpPr/>
          <p:nvPr/>
        </p:nvSpPr>
        <p:spPr>
          <a:xfrm>
            <a:off x="543600" y="473400"/>
            <a:ext cx="1204200" cy="1204200"/>
          </a:xfrm>
          <a:prstGeom prst="ellipse">
            <a:avLst/>
          </a:prstGeom>
          <a:solidFill>
            <a:srgbClr val="FFFFFF"/>
          </a:solidFill>
        </p:spPr>
      </p:sp>
      <p:sp>
        <p:nvSpPr>
          <p:cNvPr id="110"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pic>
        <p:nvPicPr>
          <p:cNvPr id="112" name="Рисунок 111"/>
          <p:cNvPicPr/>
          <p:nvPr/>
        </p:nvPicPr>
        <p:blipFill>
          <a:blip r:embed="rId3" cstate="print"/>
          <a:stretch>
            <a:fillRect/>
          </a:stretch>
        </p:blipFill>
        <p:spPr>
          <a:xfrm>
            <a:off x="797760" y="685080"/>
            <a:ext cx="695880" cy="807840"/>
          </a:xfrm>
          <a:prstGeom prst="rect">
            <a:avLst/>
          </a:prstGeom>
        </p:spPr>
      </p:pic>
      <p:sp>
        <p:nvSpPr>
          <p:cNvPr id="116" name="CustomShape 6"/>
          <p:cNvSpPr/>
          <p:nvPr/>
        </p:nvSpPr>
        <p:spPr>
          <a:xfrm>
            <a:off x="1493640" y="145144"/>
            <a:ext cx="9486360" cy="7774894"/>
          </a:xfrm>
          <a:prstGeom prst="rect">
            <a:avLst/>
          </a:prstGeom>
        </p:spPr>
        <p:txBody>
          <a:bodyPr lIns="90000" tIns="45000" rIns="90000" bIns="45000"/>
          <a:lstStyle/>
          <a:p>
            <a:pPr algn="just"/>
            <a:r>
              <a:rPr lang="ru-RU" b="1" dirty="0"/>
              <a:t>ОПИСАНИЕ ДЕЯТЕЛЬНОСТИ КОМПАНИИ: ООО «</a:t>
            </a:r>
            <a:r>
              <a:rPr lang="ru-RU" b="1" dirty="0" smtClean="0"/>
              <a:t>АВТОЛИТМАШ» </a:t>
            </a:r>
            <a:r>
              <a:rPr lang="ru-RU" b="1" dirty="0"/>
              <a:t>специализируется на производстве сложных корпусных или других деталей из алюминия. Мы изготавливаем алюминиевые отливки для предприятий </a:t>
            </a:r>
            <a:r>
              <a:rPr lang="ru-RU" b="1" dirty="0">
                <a:hlinkClick r:id="rId4"/>
              </a:rPr>
              <a:t>ВПК</a:t>
            </a:r>
            <a:r>
              <a:rPr lang="ru-RU" b="1" dirty="0"/>
              <a:t>,  </a:t>
            </a:r>
            <a:r>
              <a:rPr lang="ru-RU" b="1" dirty="0">
                <a:hlinkClick r:id="rId5"/>
              </a:rPr>
              <a:t>автомобилестроения</a:t>
            </a:r>
            <a:r>
              <a:rPr lang="ru-RU" b="1" dirty="0"/>
              <a:t> и </a:t>
            </a:r>
            <a:r>
              <a:rPr lang="ru-RU" b="1" dirty="0" err="1">
                <a:hlinkClick r:id="rId6"/>
              </a:rPr>
              <a:t>автотюнинга</a:t>
            </a:r>
            <a:r>
              <a:rPr lang="ru-RU" b="1" dirty="0"/>
              <a:t>, </a:t>
            </a:r>
            <a:r>
              <a:rPr lang="ru-RU" b="1" dirty="0">
                <a:hlinkClick r:id="rId7"/>
              </a:rPr>
              <a:t>газовой промышленности</a:t>
            </a:r>
            <a:endParaRPr lang="ru-RU" b="1" dirty="0"/>
          </a:p>
          <a:p>
            <a:pPr algn="just"/>
            <a:endParaRPr lang="ru-RU" b="1" dirty="0"/>
          </a:p>
          <a:p>
            <a:pPr algn="just"/>
            <a:r>
              <a:rPr lang="ru-RU" b="1" dirty="0"/>
              <a:t>ГОДОВОЙ ОБОРОТ  &lt; 1,5 млн. евро</a:t>
            </a:r>
          </a:p>
          <a:p>
            <a:pPr algn="just"/>
            <a:endParaRPr lang="ru-RU" b="1" dirty="0"/>
          </a:p>
          <a:p>
            <a:pPr algn="just"/>
            <a:r>
              <a:rPr lang="ru-RU" b="1" dirty="0"/>
              <a:t>ПЕРСОНАЛ: 60-100 чел.</a:t>
            </a:r>
          </a:p>
          <a:p>
            <a:pPr algn="just"/>
            <a:endParaRPr lang="ru-RU" b="1" dirty="0"/>
          </a:p>
          <a:p>
            <a:pPr algn="just"/>
            <a:r>
              <a:rPr lang="ru-RU" b="1" dirty="0"/>
              <a:t>СПЕЦИАЛИЗАЦИЯ: производство сложных корпусных деталей двигателей, трансмиссии, теплообменников, элементов тормозной системы</a:t>
            </a:r>
          </a:p>
          <a:p>
            <a:pPr algn="just"/>
            <a:endParaRPr lang="ru-RU" b="1" dirty="0"/>
          </a:p>
          <a:p>
            <a:pPr algn="just"/>
            <a:r>
              <a:rPr lang="ru-RU" b="1" dirty="0"/>
              <a:t>ПРОДУКЦИЯ: детали и отливки из алюминиевых сплавов, литейная кокильная машина </a:t>
            </a:r>
            <a:r>
              <a:rPr lang="ru-RU" b="1" dirty="0" smtClean="0"/>
              <a:t>LKM-900</a:t>
            </a:r>
            <a:endParaRPr lang="ru-RU" b="1" dirty="0"/>
          </a:p>
          <a:p>
            <a:pPr algn="just"/>
            <a:endParaRPr lang="ru-RU" b="1" dirty="0"/>
          </a:p>
          <a:p>
            <a:pPr algn="just"/>
            <a:r>
              <a:rPr lang="ru-RU" b="1" dirty="0"/>
              <a:t>ТЕХНОЛОГИИ: гравитационное (классическое) литьё алюминиевых сплавов </a:t>
            </a:r>
            <a:r>
              <a:rPr lang="ru-RU" b="1" dirty="0">
                <a:hlinkClick r:id="rId8" tooltip="Нажмите для перехода"/>
              </a:rPr>
              <a:t>в кокиль</a:t>
            </a:r>
            <a:r>
              <a:rPr lang="ru-RU" b="1" dirty="0"/>
              <a:t>, литье </a:t>
            </a:r>
            <a:r>
              <a:rPr lang="ru-RU" b="1" dirty="0">
                <a:hlinkClick r:id="rId9" tooltip="Нажмите для перехода"/>
              </a:rPr>
              <a:t>с поворотом кокиля</a:t>
            </a:r>
            <a:r>
              <a:rPr lang="ru-RU" b="1" dirty="0"/>
              <a:t> (метод </a:t>
            </a:r>
            <a:r>
              <a:rPr lang="ru-RU" b="1" dirty="0" err="1"/>
              <a:t>самозаполнения</a:t>
            </a:r>
            <a:r>
              <a:rPr lang="ru-RU" b="1" dirty="0"/>
              <a:t>), литье алюминия и сплавов алюминия в </a:t>
            </a:r>
            <a:r>
              <a:rPr lang="ru-RU" b="1" dirty="0">
                <a:hlinkClick r:id="rId10" tooltip="Нажмите для перехода"/>
              </a:rPr>
              <a:t>ХТС формы</a:t>
            </a:r>
            <a:r>
              <a:rPr lang="ru-RU" b="1" dirty="0"/>
              <a:t> (холодно-твердеющие смеси), пропитка, </a:t>
            </a:r>
            <a:r>
              <a:rPr lang="ru-RU" b="1" dirty="0" err="1"/>
              <a:t>мехобработка</a:t>
            </a:r>
            <a:r>
              <a:rPr lang="ru-RU" b="1" dirty="0"/>
              <a:t>, сборка</a:t>
            </a:r>
          </a:p>
          <a:p>
            <a:pPr algn="just"/>
            <a:endParaRPr lang="ru-RU" b="1" dirty="0"/>
          </a:p>
          <a:p>
            <a:pPr algn="just"/>
            <a:r>
              <a:rPr lang="ru-RU" b="1" dirty="0"/>
              <a:t>СЕРТИФИКАТЫ СООТВЕТСТВИЯ: </a:t>
            </a:r>
            <a:r>
              <a:rPr lang="en-US" b="1" dirty="0"/>
              <a:t>ISO</a:t>
            </a:r>
            <a:r>
              <a:rPr lang="ru-RU" b="1" dirty="0"/>
              <a:t> 9001</a:t>
            </a:r>
          </a:p>
          <a:p>
            <a:pPr algn="just"/>
            <a:endParaRPr lang="ru-RU" b="1" dirty="0"/>
          </a:p>
          <a:p>
            <a:pPr algn="just"/>
            <a:r>
              <a:rPr lang="ru-RU" b="1" dirty="0"/>
              <a:t>МЕСТО В ЦЕПИ ПОСТАВОК: (поставщик 2-3 уровня, производитель отливок, литейной оснастки, литейного оборудования) </a:t>
            </a:r>
          </a:p>
          <a:p>
            <a:pPr algn="just"/>
            <a:endParaRPr lang="ru-RU" b="1" dirty="0"/>
          </a:p>
          <a:p>
            <a:pPr algn="just"/>
            <a:r>
              <a:rPr lang="ru-RU" b="1" dirty="0"/>
              <a:t>ПОТРЕБИТЕЛИ: АО «РКЦ «Прогресс», ООО «ШААЗ», ООО ПКФ «Полюс», ОАО «</a:t>
            </a:r>
            <a:r>
              <a:rPr lang="ru-RU" b="1" dirty="0" err="1"/>
              <a:t>АК«Туламашзавод</a:t>
            </a:r>
            <a:r>
              <a:rPr lang="ru-RU" b="1" dirty="0"/>
              <a:t>», ОАО «Авиаагрегат»,  ОАО «</a:t>
            </a:r>
            <a:r>
              <a:rPr lang="ru-RU" b="1" dirty="0" err="1"/>
              <a:t>Гидроавтоматика</a:t>
            </a:r>
            <a:r>
              <a:rPr lang="ru-RU" b="1" dirty="0"/>
              <a:t>», ООО ПКФ «Экс-Форма»,  ООО НПФ «</a:t>
            </a:r>
            <a:r>
              <a:rPr lang="ru-RU" b="1" dirty="0" err="1"/>
              <a:t>ПроАвтоКом</a:t>
            </a:r>
            <a:r>
              <a:rPr lang="ru-RU" b="1" dirty="0"/>
              <a:t>», ООО «ТМС-Спорт»</a:t>
            </a:r>
          </a:p>
        </p:txBody>
      </p:sp>
    </p:spTree>
    <p:extLst>
      <p:ext uri="{BB962C8B-B14F-4D97-AF65-F5344CB8AC3E}">
        <p14:creationId xmlns:p14="http://schemas.microsoft.com/office/powerpoint/2010/main" val="38027212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Рисунок 2"/>
          <p:cNvPicPr/>
          <p:nvPr/>
        </p:nvPicPr>
        <p:blipFill>
          <a:blip r:embed="rId2" cstate="print"/>
          <a:stretch>
            <a:fillRect/>
          </a:stretch>
        </p:blipFill>
        <p:spPr>
          <a:xfrm>
            <a:off x="895" y="2198"/>
            <a:ext cx="11051280" cy="7917840"/>
          </a:xfrm>
          <a:prstGeom prst="rect">
            <a:avLst/>
          </a:prstGeom>
        </p:spPr>
      </p:pic>
      <p:sp>
        <p:nvSpPr>
          <p:cNvPr id="59" name="CustomShape 1"/>
          <p:cNvSpPr/>
          <p:nvPr/>
        </p:nvSpPr>
        <p:spPr>
          <a:xfrm>
            <a:off x="1910520" y="81612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60" name="Рисунок 19"/>
          <p:cNvPicPr/>
          <p:nvPr/>
        </p:nvPicPr>
        <p:blipFill>
          <a:blip r:embed="rId3" cstate="print"/>
          <a:stretch>
            <a:fillRect/>
          </a:stretch>
        </p:blipFill>
        <p:spPr>
          <a:xfrm>
            <a:off x="1035720" y="653040"/>
            <a:ext cx="695880" cy="807840"/>
          </a:xfrm>
          <a:prstGeom prst="rect">
            <a:avLst/>
          </a:prstGeom>
        </p:spPr>
      </p:pic>
      <p:pic>
        <p:nvPicPr>
          <p:cNvPr id="61" name="Рисунок 22"/>
          <p:cNvPicPr/>
          <p:nvPr/>
        </p:nvPicPr>
        <p:blipFill>
          <a:blip r:embed="rId4"/>
          <a:stretch>
            <a:fillRect/>
          </a:stretch>
        </p:blipFill>
        <p:spPr>
          <a:xfrm>
            <a:off x="7376040" y="663120"/>
            <a:ext cx="3675240" cy="521640"/>
          </a:xfrm>
          <a:prstGeom prst="rect">
            <a:avLst/>
          </a:prstGeom>
        </p:spPr>
      </p:pic>
      <p:sp>
        <p:nvSpPr>
          <p:cNvPr id="62" name="CustomShape 2"/>
          <p:cNvSpPr/>
          <p:nvPr/>
        </p:nvSpPr>
        <p:spPr>
          <a:xfrm>
            <a:off x="7294860" y="646920"/>
            <a:ext cx="4681080" cy="516240"/>
          </a:xfrm>
          <a:prstGeom prst="rect">
            <a:avLst/>
          </a:prstGeom>
        </p:spPr>
        <p:txBody>
          <a:bodyPr lIns="90000" tIns="45000" rIns="90000" bIns="45000"/>
          <a:lstStyle/>
          <a:p>
            <a:pPr>
              <a:lnSpc>
                <a:spcPct val="100000"/>
              </a:lnSpc>
            </a:pPr>
            <a:r>
              <a:rPr lang="ru-RU" sz="1600" b="1" dirty="0" smtClean="0">
                <a:solidFill>
                  <a:srgbClr val="FFFFFF"/>
                </a:solidFill>
                <a:latin typeface="Roboto"/>
                <a:ea typeface="Roboto"/>
              </a:rPr>
              <a:t>Литейное </a:t>
            </a:r>
            <a:r>
              <a:rPr lang="ru-RU" sz="1400" b="1" dirty="0">
                <a:solidFill>
                  <a:srgbClr val="FFFFFF"/>
                </a:solidFill>
                <a:latin typeface="Roboto"/>
                <a:ea typeface="Roboto"/>
              </a:rPr>
              <a:t>производство</a:t>
            </a:r>
            <a:r>
              <a:rPr lang="ru-RU" sz="1600" b="1" dirty="0">
                <a:solidFill>
                  <a:srgbClr val="FFFFFF"/>
                </a:solidFill>
                <a:latin typeface="Roboto"/>
                <a:ea typeface="Roboto"/>
              </a:rPr>
              <a:t> </a:t>
            </a:r>
            <a:r>
              <a:rPr lang="ru-RU" sz="1600" b="1" dirty="0" err="1">
                <a:solidFill>
                  <a:srgbClr val="FFFFFF"/>
                </a:solidFill>
                <a:latin typeface="Roboto"/>
                <a:ea typeface="Roboto"/>
              </a:rPr>
              <a:t>АвтоЛитМаш</a:t>
            </a:r>
            <a:endParaRPr sz="1600" dirty="0"/>
          </a:p>
        </p:txBody>
      </p:sp>
      <p:pic>
        <p:nvPicPr>
          <p:cNvPr id="63" name="Рисунок 26"/>
          <p:cNvPicPr/>
          <p:nvPr/>
        </p:nvPicPr>
        <p:blipFill>
          <a:blip r:embed="rId5"/>
          <a:stretch>
            <a:fillRect/>
          </a:stretch>
        </p:blipFill>
        <p:spPr>
          <a:xfrm>
            <a:off x="1236960" y="2277000"/>
            <a:ext cx="1787400" cy="1907280"/>
          </a:xfrm>
          <a:prstGeom prst="rect">
            <a:avLst/>
          </a:prstGeom>
        </p:spPr>
      </p:pic>
      <p:sp>
        <p:nvSpPr>
          <p:cNvPr id="64" name="CustomShape 3"/>
          <p:cNvSpPr/>
          <p:nvPr/>
        </p:nvSpPr>
        <p:spPr>
          <a:xfrm>
            <a:off x="1318680" y="2504520"/>
            <a:ext cx="1693800" cy="1550160"/>
          </a:xfrm>
          <a:prstGeom prst="rect">
            <a:avLst/>
          </a:prstGeom>
        </p:spPr>
        <p:txBody>
          <a:bodyPr lIns="90000" tIns="45000" rIns="90000" bIns="45000"/>
          <a:lstStyle/>
          <a:p>
            <a:pPr>
              <a:lnSpc>
                <a:spcPct val="100000"/>
              </a:lnSpc>
            </a:pPr>
            <a:r>
              <a:rPr lang="ru-RU" sz="800" dirty="0" err="1" smtClean="0">
                <a:solidFill>
                  <a:srgbClr val="000000"/>
                </a:solidFill>
                <a:latin typeface="Roboto"/>
                <a:ea typeface="Roboto"/>
              </a:rPr>
              <a:t>Developing</a:t>
            </a:r>
            <a:r>
              <a:rPr lang="ru-RU" sz="800" dirty="0" smtClean="0">
                <a:solidFill>
                  <a:srgbClr val="000000"/>
                </a:solidFill>
                <a:latin typeface="Roboto"/>
                <a:ea typeface="Roboto"/>
              </a:rPr>
              <a:t> </a:t>
            </a:r>
            <a:r>
              <a:rPr lang="ru-RU" sz="800" dirty="0" err="1">
                <a:solidFill>
                  <a:srgbClr val="000000"/>
                </a:solidFill>
                <a:latin typeface="Roboto"/>
                <a:ea typeface="Roboto"/>
              </a:rPr>
              <a:t>technological</a:t>
            </a:r>
            <a:r>
              <a:rPr lang="ru-RU" sz="800" dirty="0">
                <a:solidFill>
                  <a:srgbClr val="000000"/>
                </a:solidFill>
                <a:latin typeface="Roboto"/>
                <a:ea typeface="Roboto"/>
              </a:rPr>
              <a:t> </a:t>
            </a:r>
            <a:r>
              <a:rPr lang="ru-RU" sz="800" dirty="0" err="1">
                <a:solidFill>
                  <a:srgbClr val="000000"/>
                </a:solidFill>
                <a:latin typeface="Roboto"/>
                <a:ea typeface="Roboto"/>
              </a:rPr>
              <a:t>processes</a:t>
            </a:r>
            <a:r>
              <a:rPr lang="ru-RU" sz="800" dirty="0">
                <a:solidFill>
                  <a:srgbClr val="000000"/>
                </a:solidFill>
                <a:latin typeface="Roboto"/>
                <a:ea typeface="Roboto"/>
              </a:rPr>
              <a:t>. </a:t>
            </a:r>
            <a:r>
              <a:rPr lang="ru-RU" sz="800" dirty="0" err="1">
                <a:solidFill>
                  <a:srgbClr val="000000"/>
                </a:solidFill>
                <a:latin typeface="Roboto"/>
                <a:ea typeface="Roboto"/>
              </a:rPr>
              <a:t>Designing</a:t>
            </a:r>
            <a:r>
              <a:rPr lang="ru-RU" sz="800" dirty="0">
                <a:solidFill>
                  <a:srgbClr val="000000"/>
                </a:solidFill>
                <a:latin typeface="Roboto"/>
                <a:ea typeface="Roboto"/>
              </a:rPr>
              <a:t> </a:t>
            </a:r>
            <a:r>
              <a:rPr lang="ru-RU" sz="800" dirty="0" err="1">
                <a:solidFill>
                  <a:srgbClr val="000000"/>
                </a:solidFill>
                <a:latin typeface="Roboto"/>
                <a:ea typeface="Roboto"/>
              </a:rPr>
              <a:t>equipment</a:t>
            </a:r>
            <a:r>
              <a:rPr lang="ru-RU" sz="800" dirty="0">
                <a:solidFill>
                  <a:srgbClr val="000000"/>
                </a:solidFill>
                <a:latin typeface="Roboto"/>
                <a:ea typeface="Roboto"/>
              </a:rPr>
              <a:t> </a:t>
            </a:r>
            <a:r>
              <a:rPr lang="ru-RU" sz="800" dirty="0" err="1">
                <a:solidFill>
                  <a:srgbClr val="000000"/>
                </a:solidFill>
                <a:latin typeface="Roboto"/>
                <a:ea typeface="Roboto"/>
              </a:rPr>
              <a:t>and</a:t>
            </a:r>
            <a:r>
              <a:rPr lang="ru-RU" sz="800" dirty="0">
                <a:solidFill>
                  <a:srgbClr val="000000"/>
                </a:solidFill>
                <a:latin typeface="Roboto"/>
                <a:ea typeface="Roboto"/>
              </a:rPr>
              <a:t> </a:t>
            </a:r>
            <a:r>
              <a:rPr lang="ru-RU" sz="800" dirty="0" err="1">
                <a:solidFill>
                  <a:srgbClr val="000000"/>
                </a:solidFill>
                <a:latin typeface="Roboto"/>
                <a:ea typeface="Roboto"/>
              </a:rPr>
              <a:t>special</a:t>
            </a:r>
            <a:r>
              <a:rPr lang="ru-RU" sz="800" dirty="0">
                <a:solidFill>
                  <a:srgbClr val="000000"/>
                </a:solidFill>
                <a:latin typeface="Roboto"/>
                <a:ea typeface="Roboto"/>
              </a:rPr>
              <a:t> </a:t>
            </a:r>
            <a:r>
              <a:rPr lang="ru-RU" sz="800" dirty="0" err="1">
                <a:solidFill>
                  <a:srgbClr val="000000"/>
                </a:solidFill>
                <a:latin typeface="Roboto"/>
                <a:ea typeface="Roboto"/>
              </a:rPr>
              <a:t>devices</a:t>
            </a:r>
            <a:r>
              <a:rPr lang="ru-RU" sz="800" dirty="0">
                <a:solidFill>
                  <a:srgbClr val="000000"/>
                </a:solidFill>
                <a:latin typeface="Roboto"/>
                <a:ea typeface="Roboto"/>
              </a:rPr>
              <a:t> </a:t>
            </a:r>
            <a:r>
              <a:rPr lang="ru-RU" sz="800" dirty="0" err="1">
                <a:solidFill>
                  <a:srgbClr val="000000"/>
                </a:solidFill>
                <a:latin typeface="Roboto"/>
                <a:ea typeface="Roboto"/>
              </a:rPr>
              <a:t>for</a:t>
            </a:r>
            <a:r>
              <a:rPr lang="ru-RU" sz="800" dirty="0">
                <a:solidFill>
                  <a:srgbClr val="000000"/>
                </a:solidFill>
                <a:latin typeface="Roboto"/>
                <a:ea typeface="Roboto"/>
              </a:rPr>
              <a:t> </a:t>
            </a:r>
            <a:r>
              <a:rPr lang="ru-RU" sz="800" dirty="0" err="1">
                <a:solidFill>
                  <a:srgbClr val="000000"/>
                </a:solidFill>
                <a:latin typeface="Roboto"/>
                <a:ea typeface="Roboto"/>
              </a:rPr>
              <a:t>preparation</a:t>
            </a:r>
            <a:r>
              <a:rPr lang="ru-RU" sz="800" dirty="0">
                <a:solidFill>
                  <a:srgbClr val="000000"/>
                </a:solidFill>
                <a:latin typeface="Roboto"/>
                <a:ea typeface="Roboto"/>
              </a:rPr>
              <a:t> </a:t>
            </a:r>
            <a:r>
              <a:rPr lang="ru-RU" sz="800" dirty="0" err="1">
                <a:solidFill>
                  <a:srgbClr val="000000"/>
                </a:solidFill>
                <a:latin typeface="Roboto"/>
                <a:ea typeface="Roboto"/>
              </a:rPr>
              <a:t>of</a:t>
            </a:r>
            <a:r>
              <a:rPr lang="ru-RU" sz="800" dirty="0">
                <a:solidFill>
                  <a:srgbClr val="000000"/>
                </a:solidFill>
                <a:latin typeface="Roboto"/>
                <a:ea typeface="Roboto"/>
              </a:rPr>
              <a:t> </a:t>
            </a:r>
            <a:r>
              <a:rPr lang="ru-RU" sz="800" dirty="0" err="1">
                <a:solidFill>
                  <a:srgbClr val="000000"/>
                </a:solidFill>
                <a:latin typeface="Roboto"/>
                <a:ea typeface="Roboto"/>
              </a:rPr>
              <a:t>new</a:t>
            </a:r>
            <a:r>
              <a:rPr lang="ru-RU" sz="800" dirty="0">
                <a:solidFill>
                  <a:srgbClr val="000000"/>
                </a:solidFill>
                <a:latin typeface="Roboto"/>
                <a:ea typeface="Roboto"/>
              </a:rPr>
              <a:t> </a:t>
            </a:r>
            <a:r>
              <a:rPr lang="ru-RU" sz="800" dirty="0" err="1">
                <a:solidFill>
                  <a:srgbClr val="000000"/>
                </a:solidFill>
                <a:latin typeface="Roboto"/>
                <a:ea typeface="Roboto"/>
              </a:rPr>
              <a:t>production</a:t>
            </a:r>
            <a:endParaRPr dirty="0"/>
          </a:p>
          <a:p>
            <a:pPr>
              <a:lnSpc>
                <a:spcPct val="100000"/>
              </a:lnSpc>
            </a:pPr>
            <a:endParaRPr dirty="0"/>
          </a:p>
          <a:p>
            <a:pPr>
              <a:lnSpc>
                <a:spcPct val="100000"/>
              </a:lnSpc>
            </a:pPr>
            <a:r>
              <a:rPr lang="ru-RU" sz="800" dirty="0">
                <a:solidFill>
                  <a:srgbClr val="000000"/>
                </a:solidFill>
                <a:latin typeface="Roboto"/>
                <a:ea typeface="Roboto"/>
              </a:rPr>
              <a:t>Разработка технологических процессов. Проектирование оснастки и спец приспособлений для подготовки нового производства</a:t>
            </a:r>
            <a:endParaRPr dirty="0"/>
          </a:p>
        </p:txBody>
      </p:sp>
      <p:sp>
        <p:nvSpPr>
          <p:cNvPr id="65" name="CustomShape 4"/>
          <p:cNvSpPr/>
          <p:nvPr/>
        </p:nvSpPr>
        <p:spPr>
          <a:xfrm>
            <a:off x="1062720" y="2142720"/>
            <a:ext cx="347760" cy="347760"/>
          </a:xfrm>
          <a:prstGeom prst="rect">
            <a:avLst/>
          </a:prstGeom>
          <a:solidFill>
            <a:srgbClr val="BF1522"/>
          </a:solidFill>
        </p:spPr>
      </p:sp>
      <p:sp>
        <p:nvSpPr>
          <p:cNvPr id="66" name="CustomShape 5"/>
          <p:cNvSpPr/>
          <p:nvPr/>
        </p:nvSpPr>
        <p:spPr>
          <a:xfrm>
            <a:off x="1086840" y="2136960"/>
            <a:ext cx="323640" cy="364320"/>
          </a:xfrm>
          <a:prstGeom prst="rect">
            <a:avLst/>
          </a:prstGeom>
        </p:spPr>
        <p:txBody>
          <a:bodyPr lIns="90000" tIns="45000" rIns="90000" bIns="45000"/>
          <a:lstStyle/>
          <a:p>
            <a:pPr>
              <a:lnSpc>
                <a:spcPct val="100000"/>
              </a:lnSpc>
            </a:pPr>
            <a:r>
              <a:rPr lang="ru-RU">
                <a:solidFill>
                  <a:srgbClr val="FFFFFF"/>
                </a:solidFill>
                <a:latin typeface="Roboto"/>
                <a:ea typeface="Roboto"/>
              </a:rPr>
              <a:t>1</a:t>
            </a:r>
            <a:endParaRPr/>
          </a:p>
        </p:txBody>
      </p:sp>
      <p:pic>
        <p:nvPicPr>
          <p:cNvPr id="67" name="Рисунок 30"/>
          <p:cNvPicPr/>
          <p:nvPr/>
        </p:nvPicPr>
        <p:blipFill>
          <a:blip r:embed="rId5"/>
          <a:stretch>
            <a:fillRect/>
          </a:stretch>
        </p:blipFill>
        <p:spPr>
          <a:xfrm>
            <a:off x="3367800" y="2277000"/>
            <a:ext cx="1787400" cy="1907280"/>
          </a:xfrm>
          <a:prstGeom prst="rect">
            <a:avLst/>
          </a:prstGeom>
        </p:spPr>
      </p:pic>
      <p:sp>
        <p:nvSpPr>
          <p:cNvPr id="68" name="CustomShape 6"/>
          <p:cNvSpPr/>
          <p:nvPr/>
        </p:nvSpPr>
        <p:spPr>
          <a:xfrm>
            <a:off x="3418920" y="2531160"/>
            <a:ext cx="1685160" cy="1550160"/>
          </a:xfrm>
          <a:prstGeom prst="rect">
            <a:avLst/>
          </a:prstGeom>
        </p:spPr>
        <p:txBody>
          <a:bodyPr lIns="90000" tIns="45000" rIns="90000" bIns="45000"/>
          <a:lstStyle/>
          <a:p>
            <a:pPr>
              <a:lnSpc>
                <a:spcPct val="100000"/>
              </a:lnSpc>
            </a:pPr>
            <a:r>
              <a:rPr lang="ru-RU" sz="800" dirty="0" err="1">
                <a:solidFill>
                  <a:srgbClr val="000000"/>
                </a:solidFill>
                <a:latin typeface="Roboto"/>
                <a:ea typeface="Roboto"/>
              </a:rPr>
              <a:t>Manufacturing</a:t>
            </a:r>
            <a:r>
              <a:rPr lang="ru-RU" sz="800" dirty="0">
                <a:solidFill>
                  <a:srgbClr val="000000"/>
                </a:solidFill>
                <a:latin typeface="Roboto"/>
                <a:ea typeface="Roboto"/>
              </a:rPr>
              <a:t> </a:t>
            </a:r>
            <a:r>
              <a:rPr lang="ru-RU" sz="800" dirty="0" err="1">
                <a:solidFill>
                  <a:srgbClr val="000000"/>
                </a:solidFill>
                <a:latin typeface="Roboto"/>
                <a:ea typeface="Roboto"/>
              </a:rPr>
              <a:t>foundry</a:t>
            </a:r>
            <a:r>
              <a:rPr lang="ru-RU" sz="800" dirty="0">
                <a:solidFill>
                  <a:srgbClr val="000000"/>
                </a:solidFill>
                <a:latin typeface="Roboto"/>
                <a:ea typeface="Roboto"/>
              </a:rPr>
              <a:t> </a:t>
            </a:r>
            <a:r>
              <a:rPr lang="ru-RU" sz="800" dirty="0" err="1">
                <a:solidFill>
                  <a:srgbClr val="000000"/>
                </a:solidFill>
                <a:latin typeface="Roboto"/>
                <a:ea typeface="Roboto"/>
              </a:rPr>
              <a:t>equipment</a:t>
            </a:r>
            <a:r>
              <a:rPr lang="ru-RU" sz="800" dirty="0">
                <a:solidFill>
                  <a:srgbClr val="000000"/>
                </a:solidFill>
                <a:latin typeface="Roboto"/>
                <a:ea typeface="Roboto"/>
              </a:rPr>
              <a:t> </a:t>
            </a:r>
            <a:r>
              <a:rPr lang="ru-RU" sz="800" dirty="0" err="1">
                <a:solidFill>
                  <a:srgbClr val="000000"/>
                </a:solidFill>
                <a:latin typeface="Roboto"/>
                <a:ea typeface="Roboto"/>
              </a:rPr>
              <a:t>and</a:t>
            </a:r>
            <a:r>
              <a:rPr lang="ru-RU" sz="800" dirty="0">
                <a:solidFill>
                  <a:srgbClr val="000000"/>
                </a:solidFill>
                <a:latin typeface="Roboto"/>
                <a:ea typeface="Roboto"/>
              </a:rPr>
              <a:t> </a:t>
            </a:r>
            <a:r>
              <a:rPr lang="ru-RU" sz="800" dirty="0" err="1">
                <a:solidFill>
                  <a:srgbClr val="000000"/>
                </a:solidFill>
                <a:latin typeface="Roboto"/>
                <a:ea typeface="Roboto"/>
              </a:rPr>
              <a:t>special</a:t>
            </a:r>
            <a:r>
              <a:rPr lang="ru-RU" sz="800" dirty="0">
                <a:solidFill>
                  <a:srgbClr val="000000"/>
                </a:solidFill>
                <a:latin typeface="Roboto"/>
                <a:ea typeface="Roboto"/>
              </a:rPr>
              <a:t> </a:t>
            </a:r>
            <a:r>
              <a:rPr lang="ru-RU" sz="800" dirty="0" err="1">
                <a:solidFill>
                  <a:srgbClr val="000000"/>
                </a:solidFill>
                <a:latin typeface="Roboto"/>
                <a:ea typeface="Roboto"/>
              </a:rPr>
              <a:t>devices</a:t>
            </a:r>
            <a:r>
              <a:rPr lang="ru-RU" sz="800" dirty="0">
                <a:solidFill>
                  <a:srgbClr val="000000"/>
                </a:solidFill>
                <a:latin typeface="Roboto"/>
                <a:ea typeface="Roboto"/>
              </a:rPr>
              <a:t> </a:t>
            </a:r>
            <a:r>
              <a:rPr lang="ru-RU" sz="800" dirty="0" err="1">
                <a:solidFill>
                  <a:srgbClr val="000000"/>
                </a:solidFill>
                <a:latin typeface="Roboto"/>
                <a:ea typeface="Roboto"/>
              </a:rPr>
              <a:t>for</a:t>
            </a:r>
            <a:r>
              <a:rPr lang="ru-RU" sz="800" dirty="0">
                <a:solidFill>
                  <a:srgbClr val="000000"/>
                </a:solidFill>
                <a:latin typeface="Roboto"/>
                <a:ea typeface="Roboto"/>
              </a:rPr>
              <a:t> </a:t>
            </a:r>
            <a:r>
              <a:rPr lang="ru-RU" sz="800" dirty="0" err="1">
                <a:solidFill>
                  <a:srgbClr val="000000"/>
                </a:solidFill>
                <a:latin typeface="Roboto"/>
                <a:ea typeface="Roboto"/>
              </a:rPr>
              <a:t>implementation</a:t>
            </a:r>
            <a:r>
              <a:rPr lang="ru-RU" sz="800" dirty="0">
                <a:solidFill>
                  <a:srgbClr val="000000"/>
                </a:solidFill>
                <a:latin typeface="Roboto"/>
                <a:ea typeface="Roboto"/>
              </a:rPr>
              <a:t> </a:t>
            </a:r>
            <a:r>
              <a:rPr lang="ru-RU" sz="800" dirty="0" err="1">
                <a:solidFill>
                  <a:srgbClr val="000000"/>
                </a:solidFill>
                <a:latin typeface="Roboto"/>
                <a:ea typeface="Roboto"/>
              </a:rPr>
              <a:t>of</a:t>
            </a:r>
            <a:r>
              <a:rPr lang="ru-RU" sz="800" dirty="0">
                <a:solidFill>
                  <a:srgbClr val="000000"/>
                </a:solidFill>
                <a:latin typeface="Roboto"/>
                <a:ea typeface="Roboto"/>
              </a:rPr>
              <a:t> </a:t>
            </a:r>
            <a:r>
              <a:rPr lang="ru-RU" sz="800" dirty="0" err="1">
                <a:solidFill>
                  <a:srgbClr val="000000"/>
                </a:solidFill>
                <a:latin typeface="Roboto"/>
                <a:ea typeface="Roboto"/>
              </a:rPr>
              <a:t>the</a:t>
            </a:r>
            <a:r>
              <a:rPr lang="ru-RU" sz="800" dirty="0">
                <a:solidFill>
                  <a:srgbClr val="000000"/>
                </a:solidFill>
                <a:latin typeface="Roboto"/>
                <a:ea typeface="Roboto"/>
              </a:rPr>
              <a:t> </a:t>
            </a:r>
            <a:r>
              <a:rPr lang="ru-RU" sz="800" dirty="0" err="1">
                <a:solidFill>
                  <a:srgbClr val="000000"/>
                </a:solidFill>
                <a:latin typeface="Roboto"/>
                <a:ea typeface="Roboto"/>
              </a:rPr>
              <a:t>task</a:t>
            </a:r>
            <a:r>
              <a:rPr lang="ru-RU" sz="800" dirty="0">
                <a:solidFill>
                  <a:srgbClr val="000000"/>
                </a:solidFill>
                <a:latin typeface="Roboto"/>
                <a:ea typeface="Roboto"/>
              </a:rPr>
              <a:t> (</a:t>
            </a:r>
            <a:r>
              <a:rPr lang="ru-RU" sz="800" dirty="0" err="1">
                <a:solidFill>
                  <a:srgbClr val="000000"/>
                </a:solidFill>
                <a:latin typeface="Roboto"/>
                <a:ea typeface="Roboto"/>
              </a:rPr>
              <a:t>production</a:t>
            </a:r>
            <a:r>
              <a:rPr lang="ru-RU" sz="800" dirty="0">
                <a:solidFill>
                  <a:srgbClr val="000000"/>
                </a:solidFill>
                <a:latin typeface="Roboto"/>
                <a:ea typeface="Roboto"/>
              </a:rPr>
              <a:t> </a:t>
            </a:r>
            <a:r>
              <a:rPr lang="ru-RU" sz="800" dirty="0" err="1">
                <a:solidFill>
                  <a:srgbClr val="000000"/>
                </a:solidFill>
                <a:latin typeface="Roboto"/>
                <a:ea typeface="Roboto"/>
              </a:rPr>
              <a:t>of</a:t>
            </a:r>
            <a:r>
              <a:rPr lang="ru-RU" sz="800" dirty="0">
                <a:solidFill>
                  <a:srgbClr val="000000"/>
                </a:solidFill>
                <a:latin typeface="Roboto"/>
                <a:ea typeface="Roboto"/>
              </a:rPr>
              <a:t> </a:t>
            </a:r>
            <a:r>
              <a:rPr lang="ru-RU" sz="800" dirty="0" err="1">
                <a:solidFill>
                  <a:srgbClr val="000000"/>
                </a:solidFill>
                <a:latin typeface="Roboto"/>
                <a:ea typeface="Roboto"/>
              </a:rPr>
              <a:t>new</a:t>
            </a:r>
            <a:r>
              <a:rPr lang="ru-RU" sz="800" dirty="0">
                <a:solidFill>
                  <a:srgbClr val="000000"/>
                </a:solidFill>
                <a:latin typeface="Roboto"/>
                <a:ea typeface="Roboto"/>
              </a:rPr>
              <a:t> </a:t>
            </a:r>
            <a:r>
              <a:rPr lang="ru-RU" sz="800" dirty="0" err="1">
                <a:solidFill>
                  <a:srgbClr val="000000"/>
                </a:solidFill>
                <a:latin typeface="Roboto"/>
                <a:ea typeface="Roboto"/>
              </a:rPr>
              <a:t>castings</a:t>
            </a:r>
            <a:r>
              <a:rPr lang="ru-RU" sz="800" dirty="0">
                <a:solidFill>
                  <a:srgbClr val="000000"/>
                </a:solidFill>
                <a:latin typeface="Roboto"/>
                <a:ea typeface="Roboto"/>
              </a:rPr>
              <a:t> </a:t>
            </a:r>
            <a:r>
              <a:rPr lang="ru-RU" sz="800" dirty="0" err="1">
                <a:solidFill>
                  <a:srgbClr val="000000"/>
                </a:solidFill>
                <a:latin typeface="Roboto"/>
                <a:ea typeface="Roboto"/>
              </a:rPr>
              <a:t>or</a:t>
            </a:r>
            <a:r>
              <a:rPr lang="ru-RU" sz="800" dirty="0">
                <a:solidFill>
                  <a:srgbClr val="000000"/>
                </a:solidFill>
                <a:latin typeface="Roboto"/>
                <a:ea typeface="Roboto"/>
              </a:rPr>
              <a:t> </a:t>
            </a:r>
            <a:r>
              <a:rPr lang="ru-RU" sz="800" dirty="0" err="1">
                <a:solidFill>
                  <a:srgbClr val="000000"/>
                </a:solidFill>
                <a:latin typeface="Roboto"/>
                <a:ea typeface="Roboto"/>
              </a:rPr>
              <a:t>parts</a:t>
            </a:r>
            <a:r>
              <a:rPr lang="ru-RU" sz="800" dirty="0">
                <a:solidFill>
                  <a:srgbClr val="000000"/>
                </a:solidFill>
                <a:latin typeface="Roboto"/>
                <a:ea typeface="Roboto"/>
              </a:rPr>
              <a:t>)</a:t>
            </a:r>
            <a:endParaRPr dirty="0"/>
          </a:p>
          <a:p>
            <a:pPr>
              <a:lnSpc>
                <a:spcPct val="100000"/>
              </a:lnSpc>
            </a:pPr>
            <a:endParaRPr dirty="0"/>
          </a:p>
          <a:p>
            <a:pPr>
              <a:lnSpc>
                <a:spcPct val="100000"/>
              </a:lnSpc>
            </a:pPr>
            <a:r>
              <a:rPr lang="ru-RU" sz="800" dirty="0">
                <a:solidFill>
                  <a:srgbClr val="000000"/>
                </a:solidFill>
                <a:latin typeface="Roboto"/>
                <a:ea typeface="Roboto"/>
              </a:rPr>
              <a:t>Изготовление литейной оснастки и спец. приспособлений для реализации задачи (изготовление новых отливок или деталей)</a:t>
            </a:r>
            <a:endParaRPr dirty="0"/>
          </a:p>
        </p:txBody>
      </p:sp>
      <p:sp>
        <p:nvSpPr>
          <p:cNvPr id="69" name="CustomShape 7"/>
          <p:cNvSpPr/>
          <p:nvPr/>
        </p:nvSpPr>
        <p:spPr>
          <a:xfrm>
            <a:off x="3193560" y="2142720"/>
            <a:ext cx="347760" cy="347760"/>
          </a:xfrm>
          <a:prstGeom prst="rect">
            <a:avLst/>
          </a:prstGeom>
          <a:solidFill>
            <a:srgbClr val="BF1522"/>
          </a:solidFill>
        </p:spPr>
      </p:sp>
      <p:sp>
        <p:nvSpPr>
          <p:cNvPr id="70" name="CustomShape 8"/>
          <p:cNvSpPr/>
          <p:nvPr/>
        </p:nvSpPr>
        <p:spPr>
          <a:xfrm>
            <a:off x="3217680" y="2136960"/>
            <a:ext cx="323640" cy="364320"/>
          </a:xfrm>
          <a:prstGeom prst="rect">
            <a:avLst/>
          </a:prstGeom>
        </p:spPr>
        <p:txBody>
          <a:bodyPr lIns="90000" tIns="45000" rIns="90000" bIns="45000"/>
          <a:lstStyle/>
          <a:p>
            <a:pPr>
              <a:lnSpc>
                <a:spcPct val="100000"/>
              </a:lnSpc>
            </a:pPr>
            <a:r>
              <a:rPr lang="ru-RU">
                <a:solidFill>
                  <a:srgbClr val="FFFFFF"/>
                </a:solidFill>
                <a:latin typeface="Roboto"/>
                <a:ea typeface="Roboto"/>
              </a:rPr>
              <a:t>2</a:t>
            </a:r>
            <a:endParaRPr/>
          </a:p>
        </p:txBody>
      </p:sp>
      <p:pic>
        <p:nvPicPr>
          <p:cNvPr id="71" name="Рисунок 34"/>
          <p:cNvPicPr/>
          <p:nvPr/>
        </p:nvPicPr>
        <p:blipFill>
          <a:blip r:embed="rId6"/>
          <a:stretch>
            <a:fillRect/>
          </a:stretch>
        </p:blipFill>
        <p:spPr>
          <a:xfrm>
            <a:off x="5645160" y="2249640"/>
            <a:ext cx="1787400" cy="1934280"/>
          </a:xfrm>
          <a:prstGeom prst="rect">
            <a:avLst/>
          </a:prstGeom>
        </p:spPr>
      </p:pic>
      <p:sp>
        <p:nvSpPr>
          <p:cNvPr id="72" name="CustomShape 9"/>
          <p:cNvSpPr/>
          <p:nvPr/>
        </p:nvSpPr>
        <p:spPr>
          <a:xfrm>
            <a:off x="5707080" y="2526840"/>
            <a:ext cx="1776240" cy="1428480"/>
          </a:xfrm>
          <a:prstGeom prst="rect">
            <a:avLst/>
          </a:prstGeom>
        </p:spPr>
        <p:txBody>
          <a:bodyPr lIns="90000" tIns="45000" rIns="90000" bIns="45000"/>
          <a:lstStyle/>
          <a:p>
            <a:pPr>
              <a:lnSpc>
                <a:spcPct val="100000"/>
              </a:lnSpc>
            </a:pPr>
            <a:r>
              <a:rPr lang="ru-RU" sz="800" dirty="0" err="1">
                <a:solidFill>
                  <a:srgbClr val="000000"/>
                </a:solidFill>
                <a:latin typeface="Roboto"/>
                <a:ea typeface="Roboto"/>
              </a:rPr>
              <a:t>Production</a:t>
            </a:r>
            <a:r>
              <a:rPr lang="ru-RU" sz="800" dirty="0">
                <a:solidFill>
                  <a:srgbClr val="000000"/>
                </a:solidFill>
                <a:latin typeface="Roboto"/>
                <a:ea typeface="Roboto"/>
              </a:rPr>
              <a:t> </a:t>
            </a:r>
            <a:r>
              <a:rPr lang="ru-RU" sz="800" dirty="0" err="1">
                <a:solidFill>
                  <a:srgbClr val="000000"/>
                </a:solidFill>
                <a:latin typeface="Roboto"/>
                <a:ea typeface="Roboto"/>
              </a:rPr>
              <a:t>of</a:t>
            </a:r>
            <a:r>
              <a:rPr lang="ru-RU" sz="800" dirty="0">
                <a:solidFill>
                  <a:srgbClr val="000000"/>
                </a:solidFill>
                <a:latin typeface="Roboto"/>
                <a:ea typeface="Roboto"/>
              </a:rPr>
              <a:t> </a:t>
            </a:r>
            <a:r>
              <a:rPr lang="ru-RU" sz="800" dirty="0" err="1">
                <a:solidFill>
                  <a:srgbClr val="000000"/>
                </a:solidFill>
                <a:latin typeface="Roboto"/>
                <a:ea typeface="Roboto"/>
              </a:rPr>
              <a:t>castings</a:t>
            </a:r>
            <a:r>
              <a:rPr lang="ru-RU" sz="800" dirty="0">
                <a:solidFill>
                  <a:srgbClr val="000000"/>
                </a:solidFill>
                <a:latin typeface="Roboto"/>
                <a:ea typeface="Roboto"/>
              </a:rPr>
              <a:t>:</a:t>
            </a:r>
            <a:endParaRPr dirty="0"/>
          </a:p>
          <a:p>
            <a:pPr>
              <a:lnSpc>
                <a:spcPct val="100000"/>
              </a:lnSpc>
            </a:pPr>
            <a:r>
              <a:rPr lang="ru-RU" sz="800" dirty="0">
                <a:solidFill>
                  <a:srgbClr val="000000"/>
                </a:solidFill>
                <a:latin typeface="Roboto"/>
                <a:ea typeface="Roboto"/>
              </a:rPr>
              <a:t>1. </a:t>
            </a:r>
            <a:r>
              <a:rPr lang="ru-RU" sz="800" dirty="0" err="1">
                <a:solidFill>
                  <a:srgbClr val="000000"/>
                </a:solidFill>
                <a:latin typeface="Roboto"/>
                <a:ea typeface="Roboto"/>
              </a:rPr>
              <a:t>Chill</a:t>
            </a:r>
            <a:r>
              <a:rPr lang="ru-RU" sz="800" dirty="0">
                <a:solidFill>
                  <a:srgbClr val="000000"/>
                </a:solidFill>
                <a:latin typeface="Roboto"/>
                <a:ea typeface="Roboto"/>
              </a:rPr>
              <a:t> </a:t>
            </a:r>
            <a:r>
              <a:rPr lang="ru-RU" sz="800" dirty="0" err="1">
                <a:solidFill>
                  <a:srgbClr val="000000"/>
                </a:solidFill>
                <a:latin typeface="Roboto"/>
                <a:ea typeface="Roboto"/>
              </a:rPr>
              <a:t>casting</a:t>
            </a:r>
            <a:r>
              <a:rPr lang="ru-RU" sz="800" dirty="0">
                <a:solidFill>
                  <a:srgbClr val="000000"/>
                </a:solidFill>
                <a:latin typeface="Roboto"/>
                <a:ea typeface="Roboto"/>
              </a:rPr>
              <a:t> </a:t>
            </a:r>
            <a:endParaRPr dirty="0"/>
          </a:p>
          <a:p>
            <a:pPr>
              <a:lnSpc>
                <a:spcPct val="100000"/>
              </a:lnSpc>
            </a:pPr>
            <a:r>
              <a:rPr lang="ru-RU" sz="800" dirty="0">
                <a:solidFill>
                  <a:srgbClr val="000000"/>
                </a:solidFill>
                <a:latin typeface="Roboto"/>
                <a:ea typeface="Roboto"/>
              </a:rPr>
              <a:t>2. </a:t>
            </a:r>
            <a:r>
              <a:rPr lang="ru-RU" sz="800" dirty="0" err="1">
                <a:solidFill>
                  <a:srgbClr val="000000"/>
                </a:solidFill>
                <a:latin typeface="Roboto"/>
                <a:ea typeface="Roboto"/>
              </a:rPr>
              <a:t>Chill</a:t>
            </a:r>
            <a:r>
              <a:rPr lang="ru-RU" sz="800" dirty="0">
                <a:solidFill>
                  <a:srgbClr val="000000"/>
                </a:solidFill>
                <a:latin typeface="Roboto"/>
                <a:ea typeface="Roboto"/>
              </a:rPr>
              <a:t> </a:t>
            </a:r>
            <a:r>
              <a:rPr lang="ru-RU" sz="800" dirty="0" err="1">
                <a:solidFill>
                  <a:srgbClr val="000000"/>
                </a:solidFill>
                <a:latin typeface="Roboto"/>
                <a:ea typeface="Roboto"/>
              </a:rPr>
              <a:t>casting</a:t>
            </a:r>
            <a:r>
              <a:rPr lang="ru-RU" sz="800" dirty="0">
                <a:solidFill>
                  <a:srgbClr val="000000"/>
                </a:solidFill>
                <a:latin typeface="Roboto"/>
                <a:ea typeface="Roboto"/>
              </a:rPr>
              <a:t> </a:t>
            </a:r>
            <a:r>
              <a:rPr lang="ru-RU" sz="800" dirty="0" err="1">
                <a:solidFill>
                  <a:srgbClr val="000000"/>
                </a:solidFill>
                <a:latin typeface="Roboto"/>
                <a:ea typeface="Roboto"/>
              </a:rPr>
              <a:t>with</a:t>
            </a:r>
            <a:r>
              <a:rPr lang="ru-RU" sz="800" dirty="0">
                <a:solidFill>
                  <a:srgbClr val="000000"/>
                </a:solidFill>
                <a:latin typeface="Roboto"/>
                <a:ea typeface="Roboto"/>
              </a:rPr>
              <a:t> </a:t>
            </a:r>
            <a:r>
              <a:rPr lang="ru-RU" sz="800" dirty="0" err="1">
                <a:solidFill>
                  <a:srgbClr val="000000"/>
                </a:solidFill>
                <a:latin typeface="Roboto"/>
                <a:ea typeface="Roboto"/>
              </a:rPr>
              <a:t>rotation</a:t>
            </a:r>
            <a:r>
              <a:rPr lang="ru-RU" sz="800" dirty="0">
                <a:solidFill>
                  <a:srgbClr val="000000"/>
                </a:solidFill>
                <a:latin typeface="Roboto"/>
                <a:ea typeface="Roboto"/>
              </a:rPr>
              <a:t> </a:t>
            </a:r>
            <a:r>
              <a:rPr lang="ru-RU" sz="800" dirty="0" err="1">
                <a:solidFill>
                  <a:srgbClr val="000000"/>
                </a:solidFill>
                <a:latin typeface="Roboto"/>
                <a:ea typeface="Roboto"/>
              </a:rPr>
              <a:t>of</a:t>
            </a:r>
            <a:r>
              <a:rPr lang="ru-RU" sz="800" dirty="0">
                <a:solidFill>
                  <a:srgbClr val="000000"/>
                </a:solidFill>
                <a:latin typeface="Roboto"/>
                <a:ea typeface="Roboto"/>
              </a:rPr>
              <a:t> </a:t>
            </a:r>
            <a:r>
              <a:rPr lang="ru-RU" sz="800" dirty="0" err="1">
                <a:solidFill>
                  <a:srgbClr val="000000"/>
                </a:solidFill>
                <a:latin typeface="Roboto"/>
                <a:ea typeface="Roboto"/>
              </a:rPr>
              <a:t>the</a:t>
            </a:r>
            <a:r>
              <a:rPr lang="ru-RU" sz="800" dirty="0">
                <a:solidFill>
                  <a:srgbClr val="000000"/>
                </a:solidFill>
                <a:latin typeface="Roboto"/>
                <a:ea typeface="Roboto"/>
              </a:rPr>
              <a:t> </a:t>
            </a:r>
            <a:r>
              <a:rPr lang="ru-RU" sz="800" dirty="0" err="1">
                <a:solidFill>
                  <a:srgbClr val="000000"/>
                </a:solidFill>
                <a:latin typeface="Roboto"/>
                <a:ea typeface="Roboto"/>
              </a:rPr>
              <a:t>mold</a:t>
            </a:r>
            <a:endParaRPr dirty="0"/>
          </a:p>
          <a:p>
            <a:pPr>
              <a:lnSpc>
                <a:spcPct val="100000"/>
              </a:lnSpc>
            </a:pPr>
            <a:r>
              <a:rPr lang="ru-RU" sz="800" dirty="0">
                <a:solidFill>
                  <a:srgbClr val="000000"/>
                </a:solidFill>
                <a:latin typeface="Roboto"/>
                <a:ea typeface="Roboto"/>
              </a:rPr>
              <a:t>3. </a:t>
            </a:r>
            <a:r>
              <a:rPr lang="ru-RU" sz="800" dirty="0" err="1">
                <a:solidFill>
                  <a:srgbClr val="000000"/>
                </a:solidFill>
                <a:latin typeface="Roboto"/>
                <a:ea typeface="Roboto"/>
              </a:rPr>
              <a:t>Casting</a:t>
            </a:r>
            <a:r>
              <a:rPr lang="ru-RU" sz="800" dirty="0">
                <a:solidFill>
                  <a:srgbClr val="000000"/>
                </a:solidFill>
                <a:latin typeface="Roboto"/>
                <a:ea typeface="Roboto"/>
              </a:rPr>
              <a:t> </a:t>
            </a:r>
            <a:r>
              <a:rPr lang="ru-RU" sz="800" dirty="0" err="1">
                <a:solidFill>
                  <a:srgbClr val="000000"/>
                </a:solidFill>
                <a:latin typeface="Roboto"/>
                <a:ea typeface="Roboto"/>
              </a:rPr>
              <a:t>in</a:t>
            </a:r>
            <a:r>
              <a:rPr lang="ru-RU" sz="800" dirty="0">
                <a:solidFill>
                  <a:srgbClr val="000000"/>
                </a:solidFill>
                <a:latin typeface="Roboto"/>
                <a:ea typeface="Roboto"/>
              </a:rPr>
              <a:t> </a:t>
            </a:r>
            <a:r>
              <a:rPr lang="ru-RU" sz="800" dirty="0" err="1">
                <a:solidFill>
                  <a:srgbClr val="000000"/>
                </a:solidFill>
                <a:latin typeface="Roboto"/>
                <a:ea typeface="Roboto"/>
              </a:rPr>
              <a:t>the</a:t>
            </a:r>
            <a:r>
              <a:rPr lang="ru-RU" sz="800" dirty="0">
                <a:solidFill>
                  <a:srgbClr val="000000"/>
                </a:solidFill>
                <a:latin typeface="Roboto"/>
                <a:ea typeface="Roboto"/>
              </a:rPr>
              <a:t> </a:t>
            </a:r>
            <a:r>
              <a:rPr lang="ru-RU" sz="800" dirty="0" err="1">
                <a:solidFill>
                  <a:srgbClr val="000000"/>
                </a:solidFill>
                <a:latin typeface="Roboto"/>
                <a:ea typeface="Roboto"/>
              </a:rPr>
              <a:t>form</a:t>
            </a:r>
            <a:r>
              <a:rPr lang="ru-RU" sz="800" dirty="0">
                <a:solidFill>
                  <a:srgbClr val="000000"/>
                </a:solidFill>
                <a:latin typeface="Roboto"/>
                <a:ea typeface="Roboto"/>
              </a:rPr>
              <a:t> </a:t>
            </a:r>
            <a:r>
              <a:rPr lang="ru-RU" sz="800" dirty="0" err="1">
                <a:solidFill>
                  <a:srgbClr val="000000"/>
                </a:solidFill>
                <a:latin typeface="Roboto"/>
                <a:ea typeface="Roboto"/>
              </a:rPr>
              <a:t>of</a:t>
            </a:r>
            <a:r>
              <a:rPr lang="ru-RU" sz="800" dirty="0">
                <a:solidFill>
                  <a:srgbClr val="000000"/>
                </a:solidFill>
                <a:latin typeface="Roboto"/>
                <a:ea typeface="Roboto"/>
              </a:rPr>
              <a:t> XTS</a:t>
            </a:r>
            <a:endParaRPr dirty="0"/>
          </a:p>
          <a:p>
            <a:pPr>
              <a:lnSpc>
                <a:spcPct val="100000"/>
              </a:lnSpc>
            </a:pPr>
            <a:endParaRPr dirty="0"/>
          </a:p>
          <a:p>
            <a:pPr>
              <a:lnSpc>
                <a:spcPct val="100000"/>
              </a:lnSpc>
            </a:pPr>
            <a:r>
              <a:rPr lang="ru-RU" sz="800" dirty="0">
                <a:solidFill>
                  <a:srgbClr val="000000"/>
                </a:solidFill>
                <a:latin typeface="Roboto"/>
                <a:ea typeface="Roboto"/>
              </a:rPr>
              <a:t>Производство отливок:</a:t>
            </a:r>
            <a:endParaRPr dirty="0"/>
          </a:p>
          <a:p>
            <a:pPr>
              <a:lnSpc>
                <a:spcPct val="100000"/>
              </a:lnSpc>
            </a:pPr>
            <a:r>
              <a:rPr lang="ru-RU" sz="800" dirty="0">
                <a:solidFill>
                  <a:srgbClr val="000000"/>
                </a:solidFill>
                <a:latin typeface="Roboto"/>
                <a:ea typeface="Roboto"/>
              </a:rPr>
              <a:t>1. кокильное литье </a:t>
            </a:r>
            <a:endParaRPr dirty="0"/>
          </a:p>
          <a:p>
            <a:pPr>
              <a:lnSpc>
                <a:spcPct val="100000"/>
              </a:lnSpc>
            </a:pPr>
            <a:r>
              <a:rPr lang="ru-RU" sz="800" dirty="0">
                <a:solidFill>
                  <a:srgbClr val="000000"/>
                </a:solidFill>
                <a:latin typeface="Roboto"/>
                <a:ea typeface="Roboto"/>
              </a:rPr>
              <a:t>2. кокильное литье с поворот формы</a:t>
            </a:r>
            <a:endParaRPr dirty="0"/>
          </a:p>
          <a:p>
            <a:pPr>
              <a:lnSpc>
                <a:spcPct val="100000"/>
              </a:lnSpc>
            </a:pPr>
            <a:r>
              <a:rPr lang="ru-RU" sz="800" dirty="0">
                <a:solidFill>
                  <a:srgbClr val="000000"/>
                </a:solidFill>
                <a:latin typeface="Roboto"/>
                <a:ea typeface="Roboto"/>
              </a:rPr>
              <a:t>3. литье в ХТС формы </a:t>
            </a:r>
            <a:endParaRPr dirty="0"/>
          </a:p>
        </p:txBody>
      </p:sp>
      <p:sp>
        <p:nvSpPr>
          <p:cNvPr id="73" name="CustomShape 10"/>
          <p:cNvSpPr/>
          <p:nvPr/>
        </p:nvSpPr>
        <p:spPr>
          <a:xfrm>
            <a:off x="5471280" y="2115360"/>
            <a:ext cx="347760" cy="347760"/>
          </a:xfrm>
          <a:prstGeom prst="rect">
            <a:avLst/>
          </a:prstGeom>
          <a:solidFill>
            <a:srgbClr val="BF1522"/>
          </a:solidFill>
        </p:spPr>
      </p:sp>
      <p:sp>
        <p:nvSpPr>
          <p:cNvPr id="74" name="CustomShape 11"/>
          <p:cNvSpPr/>
          <p:nvPr/>
        </p:nvSpPr>
        <p:spPr>
          <a:xfrm>
            <a:off x="5495400" y="2109960"/>
            <a:ext cx="323640" cy="364320"/>
          </a:xfrm>
          <a:prstGeom prst="rect">
            <a:avLst/>
          </a:prstGeom>
        </p:spPr>
        <p:txBody>
          <a:bodyPr lIns="90000" tIns="45000" rIns="90000" bIns="45000"/>
          <a:lstStyle/>
          <a:p>
            <a:pPr>
              <a:lnSpc>
                <a:spcPct val="100000"/>
              </a:lnSpc>
            </a:pPr>
            <a:r>
              <a:rPr lang="ru-RU">
                <a:solidFill>
                  <a:srgbClr val="FFFFFF"/>
                </a:solidFill>
                <a:latin typeface="Roboto"/>
                <a:ea typeface="Roboto"/>
              </a:rPr>
              <a:t>3</a:t>
            </a:r>
            <a:endParaRPr/>
          </a:p>
        </p:txBody>
      </p:sp>
      <p:pic>
        <p:nvPicPr>
          <p:cNvPr id="75" name="Рисунок 38"/>
          <p:cNvPicPr/>
          <p:nvPr/>
        </p:nvPicPr>
        <p:blipFill>
          <a:blip r:embed="rId7"/>
          <a:stretch>
            <a:fillRect/>
          </a:stretch>
        </p:blipFill>
        <p:spPr>
          <a:xfrm>
            <a:off x="7728480" y="2232000"/>
            <a:ext cx="1787400" cy="1951920"/>
          </a:xfrm>
          <a:prstGeom prst="rect">
            <a:avLst/>
          </a:prstGeom>
        </p:spPr>
      </p:pic>
      <p:sp>
        <p:nvSpPr>
          <p:cNvPr id="76" name="CustomShape 12"/>
          <p:cNvSpPr/>
          <p:nvPr/>
        </p:nvSpPr>
        <p:spPr>
          <a:xfrm>
            <a:off x="7761240" y="2509920"/>
            <a:ext cx="1874160" cy="1445400"/>
          </a:xfrm>
          <a:prstGeom prst="rect">
            <a:avLst/>
          </a:prstGeom>
        </p:spPr>
        <p:txBody>
          <a:bodyPr lIns="90000" tIns="45000" rIns="90000" bIns="45000"/>
          <a:lstStyle/>
          <a:p>
            <a:pPr>
              <a:lnSpc>
                <a:spcPct val="100000"/>
              </a:lnSpc>
            </a:pPr>
            <a:r>
              <a:rPr lang="ru-RU" sz="800" dirty="0" err="1">
                <a:solidFill>
                  <a:srgbClr val="000000"/>
                </a:solidFill>
                <a:latin typeface="Roboto"/>
                <a:ea typeface="Roboto"/>
              </a:rPr>
              <a:t>Casting</a:t>
            </a:r>
            <a:r>
              <a:rPr lang="ru-RU" sz="800" dirty="0">
                <a:solidFill>
                  <a:srgbClr val="000000"/>
                </a:solidFill>
                <a:latin typeface="Roboto"/>
                <a:ea typeface="Roboto"/>
              </a:rPr>
              <a:t> </a:t>
            </a:r>
            <a:r>
              <a:rPr lang="ru-RU" sz="800" dirty="0" err="1">
                <a:solidFill>
                  <a:srgbClr val="000000"/>
                </a:solidFill>
                <a:latin typeface="Roboto"/>
                <a:ea typeface="Roboto"/>
              </a:rPr>
              <a:t>processing</a:t>
            </a:r>
            <a:r>
              <a:rPr lang="ru-RU" sz="800" dirty="0">
                <a:solidFill>
                  <a:srgbClr val="000000"/>
                </a:solidFill>
                <a:latin typeface="Roboto"/>
                <a:ea typeface="Roboto"/>
              </a:rPr>
              <a:t>: </a:t>
            </a:r>
            <a:endParaRPr dirty="0"/>
          </a:p>
          <a:p>
            <a:pPr>
              <a:lnSpc>
                <a:spcPct val="100000"/>
              </a:lnSpc>
            </a:pPr>
            <a:r>
              <a:rPr lang="ru-RU" sz="800" dirty="0">
                <a:solidFill>
                  <a:srgbClr val="000000"/>
                </a:solidFill>
                <a:latin typeface="Roboto"/>
                <a:ea typeface="Roboto"/>
              </a:rPr>
              <a:t>1. </a:t>
            </a:r>
            <a:r>
              <a:rPr lang="ru-RU" sz="800" dirty="0" err="1">
                <a:solidFill>
                  <a:srgbClr val="000000"/>
                </a:solidFill>
                <a:latin typeface="Roboto"/>
                <a:ea typeface="Roboto"/>
              </a:rPr>
              <a:t>Heat</a:t>
            </a:r>
            <a:r>
              <a:rPr lang="ru-RU" sz="800" dirty="0">
                <a:solidFill>
                  <a:srgbClr val="000000"/>
                </a:solidFill>
                <a:latin typeface="Roboto"/>
                <a:ea typeface="Roboto"/>
              </a:rPr>
              <a:t> </a:t>
            </a:r>
            <a:r>
              <a:rPr lang="ru-RU" sz="800" dirty="0" err="1">
                <a:solidFill>
                  <a:srgbClr val="000000"/>
                </a:solidFill>
                <a:latin typeface="Roboto"/>
                <a:ea typeface="Roboto"/>
              </a:rPr>
              <a:t>treatment</a:t>
            </a:r>
            <a:endParaRPr dirty="0"/>
          </a:p>
          <a:p>
            <a:pPr>
              <a:lnSpc>
                <a:spcPct val="100000"/>
              </a:lnSpc>
            </a:pPr>
            <a:r>
              <a:rPr lang="ru-RU" sz="800" dirty="0">
                <a:solidFill>
                  <a:srgbClr val="000000"/>
                </a:solidFill>
                <a:latin typeface="Roboto"/>
                <a:ea typeface="Roboto"/>
              </a:rPr>
              <a:t>2. </a:t>
            </a:r>
            <a:r>
              <a:rPr lang="ru-RU" sz="800" dirty="0" err="1">
                <a:solidFill>
                  <a:srgbClr val="000000"/>
                </a:solidFill>
                <a:latin typeface="Roboto"/>
                <a:ea typeface="Roboto"/>
              </a:rPr>
              <a:t>Mechanical</a:t>
            </a:r>
            <a:r>
              <a:rPr lang="ru-RU" sz="800" dirty="0">
                <a:solidFill>
                  <a:srgbClr val="000000"/>
                </a:solidFill>
                <a:latin typeface="Roboto"/>
                <a:ea typeface="Roboto"/>
              </a:rPr>
              <a:t> </a:t>
            </a:r>
            <a:r>
              <a:rPr lang="ru-RU" sz="800" dirty="0" err="1">
                <a:solidFill>
                  <a:srgbClr val="000000"/>
                </a:solidFill>
                <a:latin typeface="Roboto"/>
                <a:ea typeface="Roboto"/>
              </a:rPr>
              <a:t>treatment</a:t>
            </a:r>
            <a:r>
              <a:rPr lang="ru-RU" sz="800" dirty="0">
                <a:solidFill>
                  <a:srgbClr val="000000"/>
                </a:solidFill>
                <a:latin typeface="Roboto"/>
                <a:ea typeface="Roboto"/>
              </a:rPr>
              <a:t> </a:t>
            </a:r>
            <a:endParaRPr dirty="0"/>
          </a:p>
          <a:p>
            <a:pPr>
              <a:lnSpc>
                <a:spcPct val="100000"/>
              </a:lnSpc>
            </a:pPr>
            <a:r>
              <a:rPr lang="ru-RU" sz="800" dirty="0">
                <a:solidFill>
                  <a:srgbClr val="000000"/>
                </a:solidFill>
                <a:latin typeface="Roboto"/>
                <a:ea typeface="Roboto"/>
              </a:rPr>
              <a:t>3. </a:t>
            </a:r>
            <a:r>
              <a:rPr lang="ru-RU" sz="800" dirty="0" err="1">
                <a:solidFill>
                  <a:srgbClr val="000000"/>
                </a:solidFill>
                <a:latin typeface="Roboto"/>
                <a:ea typeface="Roboto"/>
              </a:rPr>
              <a:t>Sealing</a:t>
            </a:r>
            <a:r>
              <a:rPr lang="ru-RU" sz="800" dirty="0">
                <a:solidFill>
                  <a:srgbClr val="000000"/>
                </a:solidFill>
                <a:latin typeface="Roboto"/>
                <a:ea typeface="Roboto"/>
              </a:rPr>
              <a:t> </a:t>
            </a:r>
            <a:r>
              <a:rPr lang="ru-RU" sz="800" dirty="0" err="1">
                <a:solidFill>
                  <a:srgbClr val="000000"/>
                </a:solidFill>
                <a:latin typeface="Roboto"/>
                <a:ea typeface="Roboto"/>
              </a:rPr>
              <a:t>bars</a:t>
            </a:r>
            <a:r>
              <a:rPr lang="ru-RU" sz="800" dirty="0">
                <a:solidFill>
                  <a:srgbClr val="000000"/>
                </a:solidFill>
                <a:latin typeface="Roboto"/>
                <a:ea typeface="Roboto"/>
              </a:rPr>
              <a:t> </a:t>
            </a:r>
            <a:r>
              <a:rPr lang="ru-RU" sz="800" dirty="0" err="1">
                <a:solidFill>
                  <a:srgbClr val="000000"/>
                </a:solidFill>
                <a:latin typeface="Roboto"/>
                <a:ea typeface="Roboto"/>
              </a:rPr>
              <a:t>and</a:t>
            </a:r>
            <a:r>
              <a:rPr lang="ru-RU" sz="800" dirty="0">
                <a:solidFill>
                  <a:srgbClr val="000000"/>
                </a:solidFill>
                <a:latin typeface="Roboto"/>
                <a:ea typeface="Roboto"/>
              </a:rPr>
              <a:t> </a:t>
            </a:r>
            <a:r>
              <a:rPr lang="ru-RU" sz="800" dirty="0" err="1">
                <a:solidFill>
                  <a:srgbClr val="000000"/>
                </a:solidFill>
                <a:latin typeface="Roboto"/>
                <a:ea typeface="Roboto"/>
              </a:rPr>
              <a:t>parts</a:t>
            </a:r>
            <a:r>
              <a:rPr lang="ru-RU" sz="800" dirty="0">
                <a:solidFill>
                  <a:srgbClr val="000000"/>
                </a:solidFill>
                <a:latin typeface="Roboto"/>
                <a:ea typeface="Roboto"/>
              </a:rPr>
              <a:t>.</a:t>
            </a:r>
            <a:endParaRPr dirty="0"/>
          </a:p>
          <a:p>
            <a:pPr>
              <a:lnSpc>
                <a:spcPct val="100000"/>
              </a:lnSpc>
            </a:pPr>
            <a:endParaRPr dirty="0"/>
          </a:p>
          <a:p>
            <a:pPr>
              <a:lnSpc>
                <a:spcPct val="100000"/>
              </a:lnSpc>
            </a:pPr>
            <a:r>
              <a:rPr lang="ru-RU" sz="800" dirty="0">
                <a:solidFill>
                  <a:srgbClr val="000000"/>
                </a:solidFill>
                <a:latin typeface="Roboto"/>
                <a:ea typeface="Roboto"/>
              </a:rPr>
              <a:t>Обработка отливок – </a:t>
            </a:r>
            <a:endParaRPr dirty="0"/>
          </a:p>
          <a:p>
            <a:pPr>
              <a:lnSpc>
                <a:spcPct val="100000"/>
              </a:lnSpc>
            </a:pPr>
            <a:r>
              <a:rPr lang="ru-RU" sz="800" dirty="0">
                <a:solidFill>
                  <a:srgbClr val="000000"/>
                </a:solidFill>
                <a:latin typeface="Roboto"/>
                <a:ea typeface="Roboto"/>
              </a:rPr>
              <a:t>1. термическая обработка</a:t>
            </a:r>
            <a:endParaRPr dirty="0"/>
          </a:p>
          <a:p>
            <a:pPr>
              <a:lnSpc>
                <a:spcPct val="100000"/>
              </a:lnSpc>
            </a:pPr>
            <a:r>
              <a:rPr lang="ru-RU" sz="800" dirty="0">
                <a:solidFill>
                  <a:srgbClr val="000000"/>
                </a:solidFill>
                <a:latin typeface="Roboto"/>
                <a:ea typeface="Roboto"/>
              </a:rPr>
              <a:t>2. механическая обработка</a:t>
            </a:r>
            <a:endParaRPr dirty="0"/>
          </a:p>
          <a:p>
            <a:pPr>
              <a:lnSpc>
                <a:spcPct val="100000"/>
              </a:lnSpc>
            </a:pPr>
            <a:r>
              <a:rPr lang="ru-RU" sz="800" dirty="0">
                <a:solidFill>
                  <a:srgbClr val="000000"/>
                </a:solidFill>
                <a:latin typeface="Roboto"/>
                <a:ea typeface="Roboto"/>
              </a:rPr>
              <a:t>3. герметизация заготовок и деталей</a:t>
            </a:r>
            <a:endParaRPr dirty="0"/>
          </a:p>
        </p:txBody>
      </p:sp>
      <p:sp>
        <p:nvSpPr>
          <p:cNvPr id="77" name="CustomShape 13"/>
          <p:cNvSpPr/>
          <p:nvPr/>
        </p:nvSpPr>
        <p:spPr>
          <a:xfrm>
            <a:off x="7554240" y="2097720"/>
            <a:ext cx="347760" cy="347760"/>
          </a:xfrm>
          <a:prstGeom prst="rect">
            <a:avLst/>
          </a:prstGeom>
          <a:solidFill>
            <a:srgbClr val="BF1522"/>
          </a:solidFill>
        </p:spPr>
      </p:sp>
      <p:sp>
        <p:nvSpPr>
          <p:cNvPr id="78" name="CustomShape 14"/>
          <p:cNvSpPr/>
          <p:nvPr/>
        </p:nvSpPr>
        <p:spPr>
          <a:xfrm>
            <a:off x="7578360" y="2092320"/>
            <a:ext cx="323640" cy="364320"/>
          </a:xfrm>
          <a:prstGeom prst="rect">
            <a:avLst/>
          </a:prstGeom>
        </p:spPr>
        <p:txBody>
          <a:bodyPr lIns="90000" tIns="45000" rIns="90000" bIns="45000"/>
          <a:lstStyle/>
          <a:p>
            <a:pPr>
              <a:lnSpc>
                <a:spcPct val="100000"/>
              </a:lnSpc>
            </a:pPr>
            <a:r>
              <a:rPr lang="ru-RU">
                <a:solidFill>
                  <a:srgbClr val="FFFFFF"/>
                </a:solidFill>
                <a:latin typeface="Roboto"/>
                <a:ea typeface="Roboto"/>
              </a:rPr>
              <a:t>4</a:t>
            </a:r>
            <a:endParaRPr/>
          </a:p>
        </p:txBody>
      </p:sp>
      <p:sp>
        <p:nvSpPr>
          <p:cNvPr id="79" name="CustomShape 15"/>
          <p:cNvSpPr/>
          <p:nvPr/>
        </p:nvSpPr>
        <p:spPr>
          <a:xfrm>
            <a:off x="49878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Рисунок 75"/>
          <p:cNvPicPr/>
          <p:nvPr/>
        </p:nvPicPr>
        <p:blipFill>
          <a:blip r:embed="rId2"/>
          <a:stretch>
            <a:fillRect/>
          </a:stretch>
        </p:blipFill>
        <p:spPr>
          <a:xfrm>
            <a:off x="-15120" y="1440"/>
            <a:ext cx="1160640" cy="7917840"/>
          </a:xfrm>
          <a:prstGeom prst="rect">
            <a:avLst/>
          </a:prstGeom>
        </p:spPr>
      </p:pic>
      <p:sp>
        <p:nvSpPr>
          <p:cNvPr id="81" name="CustomShape 1"/>
          <p:cNvSpPr/>
          <p:nvPr/>
        </p:nvSpPr>
        <p:spPr>
          <a:xfrm>
            <a:off x="543600" y="473400"/>
            <a:ext cx="1204200" cy="1204200"/>
          </a:xfrm>
          <a:prstGeom prst="ellipse">
            <a:avLst/>
          </a:prstGeom>
          <a:solidFill>
            <a:srgbClr val="FFFFFF"/>
          </a:solidFill>
        </p:spPr>
      </p:sp>
      <p:sp>
        <p:nvSpPr>
          <p:cNvPr id="82"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pic>
        <p:nvPicPr>
          <p:cNvPr id="83" name="Рисунок 108"/>
          <p:cNvPicPr/>
          <p:nvPr/>
        </p:nvPicPr>
        <p:blipFill>
          <a:blip r:embed="rId3"/>
          <a:stretch>
            <a:fillRect/>
          </a:stretch>
        </p:blipFill>
        <p:spPr>
          <a:xfrm>
            <a:off x="7376040" y="663120"/>
            <a:ext cx="3675240" cy="522360"/>
          </a:xfrm>
          <a:prstGeom prst="rect">
            <a:avLst/>
          </a:prstGeom>
        </p:spPr>
      </p:pic>
      <p:sp>
        <p:nvSpPr>
          <p:cNvPr id="84" name="CustomShape 3"/>
          <p:cNvSpPr/>
          <p:nvPr/>
        </p:nvSpPr>
        <p:spPr>
          <a:xfrm>
            <a:off x="7443000" y="663120"/>
            <a:ext cx="4681080" cy="303120"/>
          </a:xfrm>
          <a:prstGeom prst="rect">
            <a:avLst/>
          </a:prstGeom>
        </p:spPr>
        <p:txBody>
          <a:bodyPr lIns="90000" tIns="45000" rIns="90000" bIns="45000"/>
          <a:lstStyle/>
          <a:p>
            <a:pPr>
              <a:lnSpc>
                <a:spcPct val="100000"/>
              </a:lnSpc>
            </a:pPr>
            <a:r>
              <a:rPr lang="ru-RU" sz="1400" b="1">
                <a:solidFill>
                  <a:srgbClr val="FFFFFF"/>
                </a:solidFill>
                <a:latin typeface="Roboto"/>
                <a:ea typeface="Roboto"/>
              </a:rPr>
              <a:t>Производство литейного оборудования</a:t>
            </a:r>
            <a:endParaRPr/>
          </a:p>
        </p:txBody>
      </p:sp>
      <p:sp>
        <p:nvSpPr>
          <p:cNvPr id="85" name="CustomShape 4"/>
          <p:cNvSpPr/>
          <p:nvPr/>
        </p:nvSpPr>
        <p:spPr>
          <a:xfrm>
            <a:off x="1672560" y="84816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86" name="Рисунок 111"/>
          <p:cNvPicPr/>
          <p:nvPr/>
        </p:nvPicPr>
        <p:blipFill>
          <a:blip r:embed="rId4"/>
          <a:stretch>
            <a:fillRect/>
          </a:stretch>
        </p:blipFill>
        <p:spPr>
          <a:xfrm>
            <a:off x="797760" y="685080"/>
            <a:ext cx="695880" cy="807840"/>
          </a:xfrm>
          <a:prstGeom prst="rect">
            <a:avLst/>
          </a:prstGeom>
        </p:spPr>
      </p:pic>
      <p:sp>
        <p:nvSpPr>
          <p:cNvPr id="87" name="CustomShape 5"/>
          <p:cNvSpPr/>
          <p:nvPr/>
        </p:nvSpPr>
        <p:spPr>
          <a:xfrm>
            <a:off x="1854360" y="1710000"/>
            <a:ext cx="2655720" cy="1428480"/>
          </a:xfrm>
          <a:prstGeom prst="rect">
            <a:avLst/>
          </a:prstGeom>
        </p:spPr>
        <p:txBody>
          <a:bodyPr lIns="90000" tIns="45000" rIns="90000" bIns="45000"/>
          <a:lstStyle/>
          <a:p>
            <a:pPr>
              <a:lnSpc>
                <a:spcPct val="100000"/>
              </a:lnSpc>
            </a:pPr>
            <a:r>
              <a:rPr lang="ru-RU" sz="800">
                <a:solidFill>
                  <a:srgbClr val="000000"/>
                </a:solidFill>
                <a:latin typeface="Roboto"/>
                <a:ea typeface="Roboto"/>
              </a:rPr>
              <a:t>Terms of Reference analysis. Searching for an effective solution (How to do it the best way). Coordination of the goals and objectives of the projected technology for the production of castings.</a:t>
            </a:r>
            <a:endParaRPr/>
          </a:p>
          <a:p>
            <a:pPr>
              <a:lnSpc>
                <a:spcPct val="100000"/>
              </a:lnSpc>
            </a:pPr>
            <a:endParaRPr/>
          </a:p>
          <a:p>
            <a:pPr>
              <a:lnSpc>
                <a:spcPct val="100000"/>
              </a:lnSpc>
            </a:pPr>
            <a:r>
              <a:rPr lang="ru-RU" sz="800">
                <a:solidFill>
                  <a:srgbClr val="000000"/>
                </a:solidFill>
                <a:latin typeface="Roboto"/>
                <a:ea typeface="Roboto"/>
              </a:rPr>
              <a:t>Анализ технического задания. Поиск эффективного решения (Как это сделать наилучшим способом). Согласование целей и задач проектируемой технологии изготовления отливок.</a:t>
            </a:r>
            <a:endParaRPr/>
          </a:p>
          <a:p>
            <a:pPr>
              <a:lnSpc>
                <a:spcPct val="100000"/>
              </a:lnSpc>
            </a:pPr>
            <a:endParaRPr/>
          </a:p>
        </p:txBody>
      </p:sp>
      <p:sp>
        <p:nvSpPr>
          <p:cNvPr id="88" name="CustomShape 6"/>
          <p:cNvSpPr/>
          <p:nvPr/>
        </p:nvSpPr>
        <p:spPr>
          <a:xfrm>
            <a:off x="1374840" y="1493640"/>
            <a:ext cx="609120" cy="1004400"/>
          </a:xfrm>
          <a:prstGeom prst="rect">
            <a:avLst/>
          </a:prstGeom>
        </p:spPr>
        <p:txBody>
          <a:bodyPr wrap="none" lIns="90000" tIns="45000" rIns="90000" bIns="45000"/>
          <a:lstStyle/>
          <a:p>
            <a:pPr>
              <a:lnSpc>
                <a:spcPct val="100000"/>
              </a:lnSpc>
            </a:pPr>
            <a:r>
              <a:rPr lang="ru-RU" sz="6000">
                <a:solidFill>
                  <a:srgbClr val="C00000"/>
                </a:solidFill>
                <a:latin typeface="Roboto"/>
                <a:ea typeface="Roboto"/>
              </a:rPr>
              <a:t>1</a:t>
            </a:r>
            <a:endParaRPr/>
          </a:p>
        </p:txBody>
      </p:sp>
      <p:sp>
        <p:nvSpPr>
          <p:cNvPr id="89" name="CustomShape 7"/>
          <p:cNvSpPr/>
          <p:nvPr/>
        </p:nvSpPr>
        <p:spPr>
          <a:xfrm>
            <a:off x="1858320" y="3094920"/>
            <a:ext cx="3022200" cy="1306800"/>
          </a:xfrm>
          <a:prstGeom prst="rect">
            <a:avLst/>
          </a:prstGeom>
        </p:spPr>
        <p:txBody>
          <a:bodyPr lIns="90000" tIns="45000" rIns="90000" bIns="45000"/>
          <a:lstStyle/>
          <a:p>
            <a:pPr>
              <a:lnSpc>
                <a:spcPct val="100000"/>
              </a:lnSpc>
            </a:pPr>
            <a:r>
              <a:rPr lang="ru-RU" sz="800">
                <a:solidFill>
                  <a:srgbClr val="000000"/>
                </a:solidFill>
                <a:latin typeface="Roboto"/>
                <a:ea typeface="Roboto"/>
              </a:rPr>
              <a:t>Project development. Performing calculations and modeling processes. Creating assembly drawings and mathematical models. Analysis of manufacturing technology and assembly of equipment. Verification calculations.</a:t>
            </a:r>
            <a:endParaRPr/>
          </a:p>
          <a:p>
            <a:pPr>
              <a:lnSpc>
                <a:spcPct val="100000"/>
              </a:lnSpc>
            </a:pPr>
            <a:endParaRPr/>
          </a:p>
          <a:p>
            <a:pPr>
              <a:lnSpc>
                <a:spcPct val="100000"/>
              </a:lnSpc>
            </a:pPr>
            <a:r>
              <a:rPr lang="ru-RU" sz="800">
                <a:solidFill>
                  <a:srgbClr val="000000"/>
                </a:solidFill>
                <a:latin typeface="Roboto"/>
                <a:ea typeface="Roboto"/>
              </a:rPr>
              <a:t>Разработка проекта. Выполнение расчетов и моделирование процессов. Создание сборочных чертежей и математических моделей. Анализ технологии изготовления и сборки оборудования. Проверочные расчеты.</a:t>
            </a:r>
            <a:endParaRPr/>
          </a:p>
        </p:txBody>
      </p:sp>
      <p:sp>
        <p:nvSpPr>
          <p:cNvPr id="90" name="CustomShape 8"/>
          <p:cNvSpPr/>
          <p:nvPr/>
        </p:nvSpPr>
        <p:spPr>
          <a:xfrm>
            <a:off x="1326600" y="2878560"/>
            <a:ext cx="609120" cy="1004400"/>
          </a:xfrm>
          <a:prstGeom prst="rect">
            <a:avLst/>
          </a:prstGeom>
        </p:spPr>
        <p:txBody>
          <a:bodyPr wrap="none" lIns="90000" tIns="45000" rIns="90000" bIns="45000"/>
          <a:lstStyle/>
          <a:p>
            <a:pPr>
              <a:lnSpc>
                <a:spcPct val="100000"/>
              </a:lnSpc>
            </a:pPr>
            <a:r>
              <a:rPr lang="ru-RU" sz="6000">
                <a:solidFill>
                  <a:srgbClr val="C00000"/>
                </a:solidFill>
                <a:latin typeface="Roboto"/>
                <a:ea typeface="Roboto"/>
              </a:rPr>
              <a:t>2</a:t>
            </a:r>
            <a:endParaRPr/>
          </a:p>
        </p:txBody>
      </p:sp>
      <p:sp>
        <p:nvSpPr>
          <p:cNvPr id="91" name="CustomShape 9"/>
          <p:cNvSpPr/>
          <p:nvPr/>
        </p:nvSpPr>
        <p:spPr>
          <a:xfrm>
            <a:off x="1854360" y="4530960"/>
            <a:ext cx="2871000" cy="1428480"/>
          </a:xfrm>
          <a:prstGeom prst="rect">
            <a:avLst/>
          </a:prstGeom>
        </p:spPr>
        <p:txBody>
          <a:bodyPr lIns="90000" tIns="45000" rIns="90000" bIns="45000"/>
          <a:lstStyle/>
          <a:p>
            <a:pPr>
              <a:lnSpc>
                <a:spcPct val="100000"/>
              </a:lnSpc>
            </a:pPr>
            <a:r>
              <a:rPr lang="ru-RU" sz="800">
                <a:solidFill>
                  <a:srgbClr val="000000"/>
                </a:solidFill>
                <a:latin typeface="Roboto"/>
                <a:ea typeface="Roboto"/>
              </a:rPr>
              <a:t>3Manufacture and assembly of foundry equipment. Control of the performed calculations and works results. Tests of the equipment functioning in manual and automatic modes. Clarification and introduction of corrective actions In the design documentation.</a:t>
            </a:r>
            <a:endParaRPr/>
          </a:p>
          <a:p>
            <a:pPr>
              <a:lnSpc>
                <a:spcPct val="100000"/>
              </a:lnSpc>
            </a:pPr>
            <a:endParaRPr/>
          </a:p>
          <a:p>
            <a:pPr>
              <a:lnSpc>
                <a:spcPct val="100000"/>
              </a:lnSpc>
            </a:pPr>
            <a:r>
              <a:rPr lang="ru-RU" sz="800">
                <a:solidFill>
                  <a:srgbClr val="000000"/>
                </a:solidFill>
                <a:latin typeface="Roboto"/>
                <a:ea typeface="Roboto"/>
              </a:rPr>
              <a:t>Изготовление и сборка литейного оборудования. Контроль результатов выполненных расчетов и работ. Испытания функционирования оборудования в ручном и автоматическом режимах. Уточнение и внесение корректирующих воздействий в КД. </a:t>
            </a:r>
            <a:endParaRPr/>
          </a:p>
        </p:txBody>
      </p:sp>
      <p:sp>
        <p:nvSpPr>
          <p:cNvPr id="92" name="CustomShape 10"/>
          <p:cNvSpPr/>
          <p:nvPr/>
        </p:nvSpPr>
        <p:spPr>
          <a:xfrm>
            <a:off x="1374840" y="4314600"/>
            <a:ext cx="609120" cy="1004400"/>
          </a:xfrm>
          <a:prstGeom prst="rect">
            <a:avLst/>
          </a:prstGeom>
        </p:spPr>
        <p:txBody>
          <a:bodyPr wrap="none" lIns="90000" tIns="45000" rIns="90000" bIns="45000"/>
          <a:lstStyle/>
          <a:p>
            <a:pPr>
              <a:lnSpc>
                <a:spcPct val="100000"/>
              </a:lnSpc>
            </a:pPr>
            <a:r>
              <a:rPr lang="ru-RU" sz="6000">
                <a:solidFill>
                  <a:srgbClr val="C00000"/>
                </a:solidFill>
                <a:latin typeface="Roboto"/>
                <a:ea typeface="Roboto"/>
              </a:rPr>
              <a:t>3</a:t>
            </a:r>
            <a:endParaRPr/>
          </a:p>
        </p:txBody>
      </p:sp>
      <p:sp>
        <p:nvSpPr>
          <p:cNvPr id="93" name="CustomShape 11"/>
          <p:cNvSpPr/>
          <p:nvPr/>
        </p:nvSpPr>
        <p:spPr>
          <a:xfrm>
            <a:off x="1854360" y="6295680"/>
            <a:ext cx="2871000" cy="1185120"/>
          </a:xfrm>
          <a:prstGeom prst="rect">
            <a:avLst/>
          </a:prstGeom>
        </p:spPr>
        <p:txBody>
          <a:bodyPr lIns="90000" tIns="45000" rIns="90000" bIns="45000"/>
          <a:lstStyle/>
          <a:p>
            <a:pPr>
              <a:lnSpc>
                <a:spcPct val="100000"/>
              </a:lnSpc>
            </a:pPr>
            <a:r>
              <a:rPr lang="ru-RU" sz="800">
                <a:solidFill>
                  <a:srgbClr val="000000"/>
                </a:solidFill>
                <a:latin typeface="Roboto"/>
                <a:ea typeface="Roboto"/>
              </a:rPr>
              <a:t>Chief installation works and equipment start-up at the customer's production site. Organization of training for the customer's personnel to work on this equipment. Equipment maintenance.</a:t>
            </a:r>
            <a:endParaRPr/>
          </a:p>
          <a:p>
            <a:pPr>
              <a:lnSpc>
                <a:spcPct val="100000"/>
              </a:lnSpc>
            </a:pPr>
            <a:endParaRPr/>
          </a:p>
          <a:p>
            <a:pPr>
              <a:lnSpc>
                <a:spcPct val="100000"/>
              </a:lnSpc>
            </a:pPr>
            <a:r>
              <a:rPr lang="ru-RU" sz="800">
                <a:solidFill>
                  <a:srgbClr val="000000"/>
                </a:solidFill>
                <a:latin typeface="Roboto"/>
                <a:ea typeface="Roboto"/>
              </a:rPr>
              <a:t>Шеф монтажные работы и запуск оборудования в производстве заказчика. Организация обучения персонала заказчика работе на данном оборудовании. Техническое обслуживание оборудования</a:t>
            </a:r>
            <a:endParaRPr/>
          </a:p>
        </p:txBody>
      </p:sp>
      <p:sp>
        <p:nvSpPr>
          <p:cNvPr id="94" name="CustomShape 12"/>
          <p:cNvSpPr/>
          <p:nvPr/>
        </p:nvSpPr>
        <p:spPr>
          <a:xfrm>
            <a:off x="1374840" y="6079320"/>
            <a:ext cx="609120" cy="1004400"/>
          </a:xfrm>
          <a:prstGeom prst="rect">
            <a:avLst/>
          </a:prstGeom>
        </p:spPr>
        <p:txBody>
          <a:bodyPr wrap="none" lIns="90000" tIns="45000" rIns="90000" bIns="45000"/>
          <a:lstStyle/>
          <a:p>
            <a:pPr>
              <a:lnSpc>
                <a:spcPct val="100000"/>
              </a:lnSpc>
            </a:pPr>
            <a:r>
              <a:rPr lang="ru-RU" sz="6000">
                <a:solidFill>
                  <a:srgbClr val="C00000"/>
                </a:solidFill>
                <a:latin typeface="Roboto"/>
                <a:ea typeface="Roboto"/>
              </a:rPr>
              <a:t>4</a:t>
            </a:r>
            <a:endParaRPr/>
          </a:p>
        </p:txBody>
      </p:sp>
      <p:pic>
        <p:nvPicPr>
          <p:cNvPr id="95" name="Рисунок 9"/>
          <p:cNvPicPr/>
          <p:nvPr/>
        </p:nvPicPr>
        <p:blipFill>
          <a:blip r:embed="rId5"/>
          <a:stretch>
            <a:fillRect/>
          </a:stretch>
        </p:blipFill>
        <p:spPr>
          <a:xfrm>
            <a:off x="9494280" y="7365960"/>
            <a:ext cx="1473120" cy="474840"/>
          </a:xfrm>
          <a:prstGeom prst="rect">
            <a:avLst/>
          </a:prstGeom>
        </p:spPr>
      </p:pic>
      <p:pic>
        <p:nvPicPr>
          <p:cNvPr id="96" name="Рисунок 95"/>
          <p:cNvPicPr/>
          <p:nvPr/>
        </p:nvPicPr>
        <p:blipFill>
          <a:blip r:embed="rId6"/>
          <a:stretch>
            <a:fillRect/>
          </a:stretch>
        </p:blipFill>
        <p:spPr>
          <a:xfrm>
            <a:off x="5112000" y="1678680"/>
            <a:ext cx="5543640" cy="5232960"/>
          </a:xfrm>
          <a:prstGeom prst="rect">
            <a:avLst/>
          </a:prstGeom>
        </p:spPr>
      </p:pic>
    </p:spTree>
    <p:extLst>
      <p:ext uri="{BB962C8B-B14F-4D97-AF65-F5344CB8AC3E}">
        <p14:creationId xmlns:p14="http://schemas.microsoft.com/office/powerpoint/2010/main" val="21125676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Рисунок 75"/>
          <p:cNvPicPr/>
          <p:nvPr/>
        </p:nvPicPr>
        <p:blipFill>
          <a:blip r:embed="rId2" cstate="print"/>
          <a:stretch>
            <a:fillRect/>
          </a:stretch>
        </p:blipFill>
        <p:spPr>
          <a:xfrm>
            <a:off x="-15120" y="1440"/>
            <a:ext cx="1160640" cy="7917840"/>
          </a:xfrm>
          <a:prstGeom prst="rect">
            <a:avLst/>
          </a:prstGeom>
        </p:spPr>
      </p:pic>
      <p:sp>
        <p:nvSpPr>
          <p:cNvPr id="109" name="CustomShape 1"/>
          <p:cNvSpPr/>
          <p:nvPr/>
        </p:nvSpPr>
        <p:spPr>
          <a:xfrm>
            <a:off x="543600" y="473400"/>
            <a:ext cx="1204200" cy="1204200"/>
          </a:xfrm>
          <a:prstGeom prst="ellipse">
            <a:avLst/>
          </a:prstGeom>
          <a:solidFill>
            <a:srgbClr val="FFFFFF"/>
          </a:solidFill>
        </p:spPr>
      </p:sp>
      <p:sp>
        <p:nvSpPr>
          <p:cNvPr id="110"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11" name="CustomShape 3"/>
          <p:cNvSpPr/>
          <p:nvPr/>
        </p:nvSpPr>
        <p:spPr>
          <a:xfrm>
            <a:off x="1672560" y="84816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112" name="Рисунок 111"/>
          <p:cNvPicPr/>
          <p:nvPr/>
        </p:nvPicPr>
        <p:blipFill>
          <a:blip r:embed="rId3" cstate="print"/>
          <a:stretch>
            <a:fillRect/>
          </a:stretch>
        </p:blipFill>
        <p:spPr>
          <a:xfrm>
            <a:off x="797760" y="685080"/>
            <a:ext cx="695880" cy="807840"/>
          </a:xfrm>
          <a:prstGeom prst="rect">
            <a:avLst/>
          </a:prstGeom>
        </p:spPr>
      </p:pic>
      <p:pic>
        <p:nvPicPr>
          <p:cNvPr id="114" name="Рисунок 113"/>
          <p:cNvPicPr/>
          <p:nvPr/>
        </p:nvPicPr>
        <p:blipFill>
          <a:blip r:embed="rId4"/>
          <a:stretch>
            <a:fillRect/>
          </a:stretch>
        </p:blipFill>
        <p:spPr>
          <a:xfrm>
            <a:off x="4455886" y="290286"/>
            <a:ext cx="6212114" cy="4020354"/>
          </a:xfrm>
          <a:prstGeom prst="rect">
            <a:avLst/>
          </a:prstGeom>
        </p:spPr>
      </p:pic>
      <p:sp>
        <p:nvSpPr>
          <p:cNvPr id="115" name="CustomShape 5"/>
          <p:cNvSpPr/>
          <p:nvPr/>
        </p:nvSpPr>
        <p:spPr>
          <a:xfrm>
            <a:off x="1908000" y="4310640"/>
            <a:ext cx="9072000" cy="364320"/>
          </a:xfrm>
          <a:prstGeom prst="rect">
            <a:avLst/>
          </a:prstGeom>
        </p:spPr>
        <p:txBody>
          <a:bodyPr lIns="90000" tIns="45000" rIns="90000" bIns="45000"/>
          <a:lstStyle/>
          <a:p>
            <a:pPr>
              <a:lnSpc>
                <a:spcPct val="100000"/>
              </a:lnSpc>
            </a:pPr>
            <a:r>
              <a:rPr lang="ru-RU" b="1" dirty="0">
                <a:solidFill>
                  <a:srgbClr val="000000"/>
                </a:solidFill>
                <a:latin typeface="Roboto Condensed"/>
                <a:ea typeface="Roboto Condensed"/>
              </a:rPr>
              <a:t>ПРЕИМУЩЕСТВА КОКИЛЬНЫХ СТАНКОВ С ПОВОРОТОМ ОСНАСТКИ СЕРИИ LKM - 900:</a:t>
            </a:r>
            <a:endParaRPr dirty="0"/>
          </a:p>
        </p:txBody>
      </p:sp>
      <p:sp>
        <p:nvSpPr>
          <p:cNvPr id="116" name="CustomShape 6"/>
          <p:cNvSpPr/>
          <p:nvPr/>
        </p:nvSpPr>
        <p:spPr>
          <a:xfrm>
            <a:off x="1908000" y="4891680"/>
            <a:ext cx="9072000" cy="2739960"/>
          </a:xfrm>
          <a:prstGeom prst="rect">
            <a:avLst/>
          </a:prstGeom>
        </p:spPr>
        <p:txBody>
          <a:bodyPr lIns="90000" tIns="45000" rIns="90000" bIns="45000"/>
          <a:lstStyle/>
          <a:p>
            <a:pPr>
              <a:lnSpc>
                <a:spcPct val="100000"/>
              </a:lnSpc>
              <a:buSzPct val="25000"/>
              <a:buFont typeface="StarSymbol"/>
              <a:buChar char=""/>
            </a:pPr>
            <a:r>
              <a:rPr lang="ru-RU" sz="1600" b="1" dirty="0">
                <a:solidFill>
                  <a:srgbClr val="2323DC"/>
                </a:solidFill>
                <a:latin typeface="Roboto Condensed"/>
                <a:ea typeface="Roboto Condensed"/>
              </a:rPr>
              <a:t>Повышение качества литья</a:t>
            </a:r>
            <a:endParaRPr dirty="0"/>
          </a:p>
          <a:p>
            <a:pPr>
              <a:lnSpc>
                <a:spcPct val="100000"/>
              </a:lnSpc>
            </a:pPr>
            <a:r>
              <a:rPr lang="ru-RU" sz="1600" b="1" dirty="0">
                <a:solidFill>
                  <a:srgbClr val="000000"/>
                </a:solidFill>
                <a:latin typeface="Roboto Condensed"/>
                <a:ea typeface="Roboto Condensed"/>
              </a:rPr>
              <a:t>Стабильность процесса достигается за счет оптимального соотношения между скоростью кристаллизации отливки и скоростью заполнения формы</a:t>
            </a:r>
            <a:endParaRPr dirty="0"/>
          </a:p>
          <a:p>
            <a:pPr>
              <a:lnSpc>
                <a:spcPct val="100000"/>
              </a:lnSpc>
            </a:pPr>
            <a:endParaRPr dirty="0"/>
          </a:p>
          <a:p>
            <a:pPr>
              <a:lnSpc>
                <a:spcPct val="100000"/>
              </a:lnSpc>
              <a:buSzPct val="25000"/>
              <a:buFont typeface="StarSymbol"/>
              <a:buChar char=""/>
            </a:pPr>
            <a:r>
              <a:rPr lang="ru-RU" sz="1600" b="1" dirty="0">
                <a:solidFill>
                  <a:srgbClr val="2323DC"/>
                </a:solidFill>
                <a:latin typeface="Roboto Condensed"/>
                <a:ea typeface="Roboto Condensed"/>
              </a:rPr>
              <a:t>Больше изделий с одной плавки</a:t>
            </a:r>
            <a:endParaRPr dirty="0"/>
          </a:p>
          <a:p>
            <a:pPr>
              <a:lnSpc>
                <a:spcPct val="100000"/>
              </a:lnSpc>
            </a:pPr>
            <a:r>
              <a:rPr lang="ru-RU" sz="1600" b="1" dirty="0">
                <a:solidFill>
                  <a:srgbClr val="000000"/>
                </a:solidFill>
                <a:latin typeface="Roboto Condensed"/>
                <a:ea typeface="Roboto Condensed"/>
              </a:rPr>
              <a:t>Отсутствие литниковой системы сокращает издержки на обрезку и снижает объем возвратного материала</a:t>
            </a:r>
            <a:endParaRPr dirty="0"/>
          </a:p>
          <a:p>
            <a:pPr>
              <a:lnSpc>
                <a:spcPct val="100000"/>
              </a:lnSpc>
            </a:pPr>
            <a:endParaRPr dirty="0"/>
          </a:p>
          <a:p>
            <a:pPr>
              <a:lnSpc>
                <a:spcPct val="100000"/>
              </a:lnSpc>
              <a:buSzPct val="25000"/>
              <a:buFont typeface="StarSymbol"/>
              <a:buChar char=""/>
            </a:pPr>
            <a:r>
              <a:rPr lang="ru-RU" sz="1600" b="1" dirty="0" err="1">
                <a:solidFill>
                  <a:srgbClr val="2323DC"/>
                </a:solidFill>
                <a:latin typeface="Roboto Condensed"/>
                <a:ea typeface="Roboto Condensed"/>
              </a:rPr>
              <a:t>Энергоэффективность</a:t>
            </a:r>
            <a:endParaRPr dirty="0"/>
          </a:p>
          <a:p>
            <a:pPr>
              <a:lnSpc>
                <a:spcPct val="100000"/>
              </a:lnSpc>
            </a:pPr>
            <a:r>
              <a:rPr lang="ru-RU" sz="1600" b="1" dirty="0">
                <a:solidFill>
                  <a:srgbClr val="000000"/>
                </a:solidFill>
                <a:latin typeface="Roboto Condensed"/>
                <a:ea typeface="Roboto Condensed"/>
              </a:rPr>
              <a:t>Сбалансированная архитектура станка снижает </a:t>
            </a:r>
            <a:r>
              <a:rPr lang="ru-RU" sz="1600" b="1" dirty="0" err="1">
                <a:solidFill>
                  <a:srgbClr val="000000"/>
                </a:solidFill>
                <a:latin typeface="Roboto Condensed"/>
                <a:ea typeface="Roboto Condensed"/>
              </a:rPr>
              <a:t>энергозатраты</a:t>
            </a:r>
            <a:r>
              <a:rPr lang="ru-RU" sz="1600" b="1" dirty="0">
                <a:solidFill>
                  <a:srgbClr val="000000"/>
                </a:solidFill>
                <a:latin typeface="Roboto Condensed"/>
                <a:ea typeface="Roboto Condensed"/>
              </a:rPr>
              <a:t> на поворот станины</a:t>
            </a:r>
            <a:endParaRPr dirty="0"/>
          </a:p>
        </p:txBody>
      </p:sp>
    </p:spTree>
    <p:extLst>
      <p:ext uri="{BB962C8B-B14F-4D97-AF65-F5344CB8AC3E}">
        <p14:creationId xmlns:p14="http://schemas.microsoft.com/office/powerpoint/2010/main" val="274369195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Рисунок 75"/>
          <p:cNvPicPr/>
          <p:nvPr/>
        </p:nvPicPr>
        <p:blipFill>
          <a:blip r:embed="rId2"/>
          <a:stretch>
            <a:fillRect/>
          </a:stretch>
        </p:blipFill>
        <p:spPr>
          <a:xfrm>
            <a:off x="-14760" y="1440"/>
            <a:ext cx="1160640" cy="7917840"/>
          </a:xfrm>
          <a:prstGeom prst="rect">
            <a:avLst/>
          </a:prstGeom>
        </p:spPr>
      </p:pic>
      <p:sp>
        <p:nvSpPr>
          <p:cNvPr id="118" name="CustomShape 1"/>
          <p:cNvSpPr/>
          <p:nvPr/>
        </p:nvSpPr>
        <p:spPr>
          <a:xfrm>
            <a:off x="543960" y="473400"/>
            <a:ext cx="1204200" cy="1204200"/>
          </a:xfrm>
          <a:prstGeom prst="ellipse">
            <a:avLst/>
          </a:prstGeom>
          <a:solidFill>
            <a:srgbClr val="FFFFFF"/>
          </a:solidFill>
        </p:spPr>
      </p:sp>
      <p:pic>
        <p:nvPicPr>
          <p:cNvPr id="119" name="Рисунок 111"/>
          <p:cNvPicPr/>
          <p:nvPr/>
        </p:nvPicPr>
        <p:blipFill>
          <a:blip r:embed="rId3"/>
          <a:stretch>
            <a:fillRect/>
          </a:stretch>
        </p:blipFill>
        <p:spPr>
          <a:xfrm>
            <a:off x="798120" y="685080"/>
            <a:ext cx="695880" cy="807840"/>
          </a:xfrm>
          <a:prstGeom prst="rect">
            <a:avLst/>
          </a:prstGeom>
        </p:spPr>
      </p:pic>
      <p:sp>
        <p:nvSpPr>
          <p:cNvPr id="120" name="CustomShape 2"/>
          <p:cNvSpPr/>
          <p:nvPr/>
        </p:nvSpPr>
        <p:spPr>
          <a:xfrm>
            <a:off x="1672560" y="84816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sp>
        <p:nvSpPr>
          <p:cNvPr id="121" name="CustomShape 3"/>
          <p:cNvSpPr/>
          <p:nvPr/>
        </p:nvSpPr>
        <p:spPr>
          <a:xfrm>
            <a:off x="756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22" name="CustomShape 4"/>
          <p:cNvSpPr/>
          <p:nvPr/>
        </p:nvSpPr>
        <p:spPr>
          <a:xfrm>
            <a:off x="1672560" y="1240200"/>
            <a:ext cx="9072000" cy="364320"/>
          </a:xfrm>
          <a:prstGeom prst="rect">
            <a:avLst/>
          </a:prstGeom>
        </p:spPr>
        <p:txBody>
          <a:bodyPr lIns="90000" tIns="45000" rIns="90000" bIns="45000"/>
          <a:lstStyle/>
          <a:p>
            <a:pPr algn="just"/>
            <a:r>
              <a:rPr lang="ru-RU" sz="3000" b="1" dirty="0">
                <a:solidFill>
                  <a:srgbClr val="2323DC"/>
                </a:solidFill>
                <a:latin typeface="Roboto Condensed"/>
                <a:ea typeface="Roboto Condensed"/>
              </a:rPr>
              <a:t>Преимущества литейных кокильных машин ЛКМ-900</a:t>
            </a:r>
            <a:endParaRPr dirty="0"/>
          </a:p>
        </p:txBody>
      </p:sp>
      <p:sp>
        <p:nvSpPr>
          <p:cNvPr id="123" name="CustomShape 5"/>
          <p:cNvSpPr/>
          <p:nvPr/>
        </p:nvSpPr>
        <p:spPr>
          <a:xfrm>
            <a:off x="1748160" y="2149560"/>
            <a:ext cx="9072000" cy="4288320"/>
          </a:xfrm>
          <a:prstGeom prst="rect">
            <a:avLst/>
          </a:prstGeom>
        </p:spPr>
        <p:txBody>
          <a:bodyPr lIns="90000" tIns="45000" rIns="90000" bIns="45000"/>
          <a:lstStyle/>
          <a:p>
            <a:r>
              <a:rPr lang="ru-RU" sz="2000" b="1" dirty="0">
                <a:solidFill>
                  <a:srgbClr val="000000"/>
                </a:solidFill>
                <a:latin typeface="Roboto Condensed"/>
                <a:ea typeface="Roboto Condensed"/>
              </a:rPr>
              <a:t>1. Снижение литниковой системы в пределах  30- 90%, т. к. роль литниковой системы выполняет тело отливки в зависимости от конструкций отливки.</a:t>
            </a:r>
            <a:endParaRPr dirty="0"/>
          </a:p>
          <a:p>
            <a:r>
              <a:rPr lang="ru-RU" sz="2000" b="1" dirty="0">
                <a:solidFill>
                  <a:srgbClr val="000000"/>
                </a:solidFill>
                <a:latin typeface="Roboto Condensed"/>
                <a:ea typeface="Roboto Condensed"/>
              </a:rPr>
              <a:t>2. Снижение уровня несоответствующей продукции в среднем составляет 17-20%.</a:t>
            </a:r>
            <a:endParaRPr dirty="0"/>
          </a:p>
          <a:p>
            <a:r>
              <a:rPr lang="ru-RU" sz="2000" b="1" dirty="0">
                <a:solidFill>
                  <a:srgbClr val="000000"/>
                </a:solidFill>
                <a:latin typeface="Roboto Condensed"/>
                <a:ea typeface="Roboto Condensed"/>
              </a:rPr>
              <a:t>3. За счет предлагаемой системы управления уменьшаются временные затраты на перенастройку станка на 25-30%.</a:t>
            </a:r>
            <a:endParaRPr dirty="0"/>
          </a:p>
          <a:p>
            <a:r>
              <a:rPr lang="ru-RU" sz="2000" b="1" dirty="0">
                <a:solidFill>
                  <a:srgbClr val="000000"/>
                </a:solidFill>
                <a:latin typeface="Roboto Condensed"/>
                <a:ea typeface="Roboto Condensed"/>
              </a:rPr>
              <a:t>4. </a:t>
            </a:r>
            <a:r>
              <a:rPr lang="ru-RU" sz="2000" b="1" dirty="0" err="1">
                <a:solidFill>
                  <a:srgbClr val="000000"/>
                </a:solidFill>
                <a:latin typeface="Roboto Condensed"/>
                <a:ea typeface="Roboto Condensed"/>
              </a:rPr>
              <a:t>Энергоэффективность</a:t>
            </a:r>
            <a:r>
              <a:rPr lang="ru-RU" sz="2000" b="1" dirty="0">
                <a:solidFill>
                  <a:srgbClr val="000000"/>
                </a:solidFill>
                <a:latin typeface="Roboto Condensed"/>
                <a:ea typeface="Roboto Condensed"/>
              </a:rPr>
              <a:t> за счет выбора оптимального режима работы гидросистемы достигается снижением энергопотребления оборудования на 60%. Данный тип оборудования отличает низким </a:t>
            </a:r>
            <a:r>
              <a:rPr lang="ru-RU" sz="2000" b="1" dirty="0" err="1">
                <a:solidFill>
                  <a:srgbClr val="000000"/>
                </a:solidFill>
                <a:latin typeface="Roboto Condensed"/>
                <a:ea typeface="Roboto Condensed"/>
              </a:rPr>
              <a:t>энерго</a:t>
            </a:r>
            <a:r>
              <a:rPr lang="ru-RU" sz="2000" b="1" dirty="0">
                <a:solidFill>
                  <a:srgbClr val="000000"/>
                </a:solidFill>
                <a:latin typeface="Roboto Condensed"/>
                <a:ea typeface="Roboto Condensed"/>
              </a:rPr>
              <a:t> потреблением, которое составляет 7,5 кВт, что выгодно отличает ЛКМ-900 от аналогов.</a:t>
            </a:r>
            <a:endParaRPr dirty="0"/>
          </a:p>
          <a:p>
            <a:r>
              <a:rPr lang="ru-RU" sz="2000" b="1" dirty="0">
                <a:solidFill>
                  <a:srgbClr val="000000"/>
                </a:solidFill>
                <a:latin typeface="Roboto Condensed"/>
                <a:ea typeface="Roboto Condensed"/>
              </a:rPr>
              <a:t>5. В отличии от станков с гидравлическим приводом поворота применение электропривода позволяет плавное изменение скорости в любых диапазонах на всем секторе поворота.</a:t>
            </a:r>
            <a:endParaRPr dirty="0"/>
          </a:p>
          <a:p>
            <a:r>
              <a:rPr lang="ru-RU" sz="2000" b="1" dirty="0">
                <a:solidFill>
                  <a:srgbClr val="000000"/>
                </a:solidFill>
                <a:latin typeface="Roboto Condensed"/>
                <a:ea typeface="Roboto Condensed"/>
              </a:rPr>
              <a:t>6. Конструкция станка предусматривает поворот оснастки в 2 стороны. </a:t>
            </a:r>
            <a:endParaRPr dirty="0"/>
          </a:p>
          <a:p>
            <a:r>
              <a:rPr lang="ru-RU" sz="2000" b="1" dirty="0">
                <a:solidFill>
                  <a:srgbClr val="000000"/>
                </a:solidFill>
                <a:latin typeface="Roboto Condensed"/>
                <a:ea typeface="Roboto Condensed"/>
              </a:rPr>
              <a:t>7. Низкий уровень шума. </a:t>
            </a:r>
            <a:endParaRPr dirty="0"/>
          </a:p>
        </p:txBody>
      </p:sp>
    </p:spTree>
    <p:extLst>
      <p:ext uri="{BB962C8B-B14F-4D97-AF65-F5344CB8AC3E}">
        <p14:creationId xmlns:p14="http://schemas.microsoft.com/office/powerpoint/2010/main" val="81721363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Рисунок 75"/>
          <p:cNvPicPr/>
          <p:nvPr/>
        </p:nvPicPr>
        <p:blipFill>
          <a:blip r:embed="rId2" cstate="print"/>
          <a:stretch>
            <a:fillRect/>
          </a:stretch>
        </p:blipFill>
        <p:spPr>
          <a:xfrm>
            <a:off x="-15120" y="1440"/>
            <a:ext cx="1160640" cy="7917840"/>
          </a:xfrm>
          <a:prstGeom prst="rect">
            <a:avLst/>
          </a:prstGeom>
        </p:spPr>
      </p:pic>
      <p:sp>
        <p:nvSpPr>
          <p:cNvPr id="81" name="CustomShape 1"/>
          <p:cNvSpPr/>
          <p:nvPr/>
        </p:nvSpPr>
        <p:spPr>
          <a:xfrm>
            <a:off x="543600" y="473400"/>
            <a:ext cx="1204200" cy="1204200"/>
          </a:xfrm>
          <a:prstGeom prst="ellipse">
            <a:avLst/>
          </a:prstGeom>
          <a:solidFill>
            <a:srgbClr val="FFFFFF"/>
          </a:solidFill>
        </p:spPr>
      </p:sp>
      <p:sp>
        <p:nvSpPr>
          <p:cNvPr id="82"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pic>
        <p:nvPicPr>
          <p:cNvPr id="83" name="Рисунок 108"/>
          <p:cNvPicPr/>
          <p:nvPr/>
        </p:nvPicPr>
        <p:blipFill>
          <a:blip r:embed="rId3"/>
          <a:stretch>
            <a:fillRect/>
          </a:stretch>
        </p:blipFill>
        <p:spPr>
          <a:xfrm>
            <a:off x="7376040" y="663120"/>
            <a:ext cx="3675240" cy="303120"/>
          </a:xfrm>
          <a:prstGeom prst="rect">
            <a:avLst/>
          </a:prstGeom>
        </p:spPr>
      </p:pic>
      <p:sp>
        <p:nvSpPr>
          <p:cNvPr id="84" name="CustomShape 3"/>
          <p:cNvSpPr/>
          <p:nvPr/>
        </p:nvSpPr>
        <p:spPr>
          <a:xfrm>
            <a:off x="7443000" y="663120"/>
            <a:ext cx="4681080" cy="303120"/>
          </a:xfrm>
          <a:prstGeom prst="rect">
            <a:avLst/>
          </a:prstGeom>
        </p:spPr>
        <p:txBody>
          <a:bodyPr lIns="90000" tIns="45000" rIns="90000" bIns="45000"/>
          <a:lstStyle/>
          <a:p>
            <a:pPr>
              <a:lnSpc>
                <a:spcPct val="100000"/>
              </a:lnSpc>
            </a:pPr>
            <a:r>
              <a:rPr lang="ru-RU" sz="1400" b="1" dirty="0" smtClean="0">
                <a:solidFill>
                  <a:srgbClr val="FFFFFF"/>
                </a:solidFill>
                <a:latin typeface="Roboto"/>
                <a:ea typeface="Roboto"/>
              </a:rPr>
              <a:t>              Производство отливок</a:t>
            </a:r>
            <a:endParaRPr dirty="0"/>
          </a:p>
        </p:txBody>
      </p:sp>
      <p:sp>
        <p:nvSpPr>
          <p:cNvPr id="85" name="CustomShape 4"/>
          <p:cNvSpPr/>
          <p:nvPr/>
        </p:nvSpPr>
        <p:spPr>
          <a:xfrm>
            <a:off x="1672560" y="848160"/>
            <a:ext cx="2448000" cy="364320"/>
          </a:xfrm>
          <a:prstGeom prst="rect">
            <a:avLst/>
          </a:prstGeom>
        </p:spPr>
        <p:txBody>
          <a:bodyPr lIns="90000" tIns="45000" rIns="90000" bIns="45000"/>
          <a:lstStyle/>
          <a:p>
            <a:pPr>
              <a:lnSpc>
                <a:spcPct val="100000"/>
              </a:lnSpc>
            </a:pPr>
            <a:r>
              <a:rPr lang="ru-RU" b="1">
                <a:solidFill>
                  <a:srgbClr val="000000"/>
                </a:solidFill>
                <a:latin typeface="Roboto Condensed"/>
                <a:ea typeface="Roboto Condensed"/>
              </a:rPr>
              <a:t>АВТОЛИТМАШ</a:t>
            </a:r>
            <a:endParaRPr/>
          </a:p>
        </p:txBody>
      </p:sp>
      <p:pic>
        <p:nvPicPr>
          <p:cNvPr id="86" name="Рисунок 111"/>
          <p:cNvPicPr/>
          <p:nvPr/>
        </p:nvPicPr>
        <p:blipFill>
          <a:blip r:embed="rId4" cstate="print"/>
          <a:stretch>
            <a:fillRect/>
          </a:stretch>
        </p:blipFill>
        <p:spPr>
          <a:xfrm>
            <a:off x="797760" y="685080"/>
            <a:ext cx="695880" cy="807840"/>
          </a:xfrm>
          <a:prstGeom prst="rect">
            <a:avLst/>
          </a:prstGeom>
        </p:spPr>
      </p:pic>
      <p:sp>
        <p:nvSpPr>
          <p:cNvPr id="87" name="CustomShape 5"/>
          <p:cNvSpPr/>
          <p:nvPr/>
        </p:nvSpPr>
        <p:spPr>
          <a:xfrm>
            <a:off x="1935720" y="1101531"/>
            <a:ext cx="8668497" cy="408240"/>
          </a:xfrm>
          <a:prstGeom prst="rect">
            <a:avLst/>
          </a:prstGeom>
        </p:spPr>
        <p:txBody>
          <a:bodyPr lIns="90000" tIns="45000" rIns="90000" bIns="45000"/>
          <a:lstStyle/>
          <a:p>
            <a:pPr algn="ctr">
              <a:lnSpc>
                <a:spcPct val="100000"/>
              </a:lnSpc>
            </a:pPr>
            <a:r>
              <a:rPr lang="ru-RU" sz="2400" b="1" dirty="0" smtClean="0"/>
              <a:t>Технологии и параметры отливки</a:t>
            </a:r>
            <a:endParaRPr sz="2400" b="1" dirty="0"/>
          </a:p>
        </p:txBody>
      </p:sp>
      <p:sp>
        <p:nvSpPr>
          <p:cNvPr id="88" name="CustomShape 6"/>
          <p:cNvSpPr/>
          <p:nvPr/>
        </p:nvSpPr>
        <p:spPr>
          <a:xfrm>
            <a:off x="1374840" y="1493640"/>
            <a:ext cx="609120" cy="1004400"/>
          </a:xfrm>
          <a:prstGeom prst="rect">
            <a:avLst/>
          </a:prstGeom>
        </p:spPr>
        <p:txBody>
          <a:bodyPr wrap="none" lIns="90000" tIns="45000" rIns="90000" bIns="45000"/>
          <a:lstStyle/>
          <a:p>
            <a:pPr>
              <a:lnSpc>
                <a:spcPct val="100000"/>
              </a:lnSpc>
            </a:pPr>
            <a:r>
              <a:rPr lang="ru-RU" sz="6000" dirty="0">
                <a:solidFill>
                  <a:srgbClr val="C00000"/>
                </a:solidFill>
                <a:latin typeface="Roboto"/>
                <a:ea typeface="Roboto"/>
              </a:rPr>
              <a:t>1</a:t>
            </a:r>
            <a:endParaRPr dirty="0"/>
          </a:p>
        </p:txBody>
      </p:sp>
      <p:sp>
        <p:nvSpPr>
          <p:cNvPr id="90" name="CustomShape 8"/>
          <p:cNvSpPr/>
          <p:nvPr/>
        </p:nvSpPr>
        <p:spPr>
          <a:xfrm>
            <a:off x="1395440" y="3291840"/>
            <a:ext cx="609120" cy="1004400"/>
          </a:xfrm>
          <a:prstGeom prst="rect">
            <a:avLst/>
          </a:prstGeom>
        </p:spPr>
        <p:txBody>
          <a:bodyPr wrap="none" lIns="90000" tIns="45000" rIns="90000" bIns="45000"/>
          <a:lstStyle/>
          <a:p>
            <a:pPr>
              <a:lnSpc>
                <a:spcPct val="100000"/>
              </a:lnSpc>
            </a:pPr>
            <a:r>
              <a:rPr lang="ru-RU" sz="6000" dirty="0">
                <a:solidFill>
                  <a:srgbClr val="C00000"/>
                </a:solidFill>
                <a:latin typeface="Roboto"/>
                <a:ea typeface="Roboto"/>
              </a:rPr>
              <a:t>2</a:t>
            </a:r>
            <a:endParaRPr dirty="0"/>
          </a:p>
        </p:txBody>
      </p:sp>
      <p:sp>
        <p:nvSpPr>
          <p:cNvPr id="92" name="CustomShape 10"/>
          <p:cNvSpPr/>
          <p:nvPr/>
        </p:nvSpPr>
        <p:spPr>
          <a:xfrm>
            <a:off x="1460435" y="5931010"/>
            <a:ext cx="609120" cy="1004400"/>
          </a:xfrm>
          <a:prstGeom prst="rect">
            <a:avLst/>
          </a:prstGeom>
        </p:spPr>
        <p:txBody>
          <a:bodyPr wrap="none" lIns="90000" tIns="45000" rIns="90000" bIns="45000"/>
          <a:lstStyle/>
          <a:p>
            <a:pPr>
              <a:lnSpc>
                <a:spcPct val="100000"/>
              </a:lnSpc>
            </a:pPr>
            <a:r>
              <a:rPr lang="ru-RU" sz="6000" dirty="0">
                <a:solidFill>
                  <a:srgbClr val="C00000"/>
                </a:solidFill>
                <a:latin typeface="Roboto"/>
                <a:ea typeface="Roboto"/>
              </a:rPr>
              <a:t>3</a:t>
            </a:r>
            <a:endParaRPr dirty="0"/>
          </a:p>
        </p:txBody>
      </p:sp>
      <p:sp>
        <p:nvSpPr>
          <p:cNvPr id="19" name="CustomShape 5"/>
          <p:cNvSpPr/>
          <p:nvPr/>
        </p:nvSpPr>
        <p:spPr>
          <a:xfrm>
            <a:off x="1747800" y="1812770"/>
            <a:ext cx="8992771" cy="5270949"/>
          </a:xfrm>
          <a:prstGeom prst="rect">
            <a:avLst/>
          </a:prstGeom>
        </p:spPr>
        <p:txBody>
          <a:bodyPr lIns="90000" tIns="45000" rIns="90000" bIns="45000"/>
          <a:lstStyle/>
          <a:p>
            <a:pPr algn="ctr">
              <a:lnSpc>
                <a:spcPct val="100000"/>
              </a:lnSpc>
            </a:pPr>
            <a:endParaRPr sz="2400" b="1" dirty="0"/>
          </a:p>
        </p:txBody>
      </p:sp>
      <p:sp>
        <p:nvSpPr>
          <p:cNvPr id="2" name="Прямоугольник 1"/>
          <p:cNvSpPr/>
          <p:nvPr/>
        </p:nvSpPr>
        <p:spPr>
          <a:xfrm>
            <a:off x="2116800" y="1650891"/>
            <a:ext cx="8925810" cy="6186309"/>
          </a:xfrm>
          <a:prstGeom prst="rect">
            <a:avLst/>
          </a:prstGeom>
        </p:spPr>
        <p:txBody>
          <a:bodyPr wrap="square">
            <a:spAutoFit/>
          </a:bodyPr>
          <a:lstStyle/>
          <a:p>
            <a:pPr algn="just"/>
            <a:r>
              <a:rPr lang="ru-RU" b="1" dirty="0" smtClean="0">
                <a:solidFill>
                  <a:srgbClr val="2D3138"/>
                </a:solidFill>
              </a:rPr>
              <a:t>Гравитационное </a:t>
            </a:r>
            <a:r>
              <a:rPr lang="ru-RU" b="1" dirty="0">
                <a:solidFill>
                  <a:srgbClr val="2D3138"/>
                </a:solidFill>
              </a:rPr>
              <a:t>(классическое) литьё алюминиевых сплавов </a:t>
            </a:r>
            <a:r>
              <a:rPr lang="ru-RU" b="1" u="sng" dirty="0">
                <a:solidFill>
                  <a:srgbClr val="2D3138"/>
                </a:solidFill>
                <a:hlinkClick r:id="rId5" tooltip="Нажмите для перехода"/>
              </a:rPr>
              <a:t>в кокиль</a:t>
            </a:r>
            <a:r>
              <a:rPr lang="ru-RU" b="1" dirty="0">
                <a:solidFill>
                  <a:srgbClr val="2D3138"/>
                </a:solidFill>
              </a:rPr>
              <a:t>:</a:t>
            </a:r>
            <a:endParaRPr lang="ru-RU" dirty="0">
              <a:solidFill>
                <a:srgbClr val="2D3138"/>
              </a:solidFill>
            </a:endParaRPr>
          </a:p>
          <a:p>
            <a:pPr algn="just">
              <a:buFont typeface="Arial" panose="020B0604020202020204" pitchFamily="34" charset="0"/>
              <a:buChar char="•"/>
            </a:pPr>
            <a:r>
              <a:rPr lang="ru-RU" dirty="0">
                <a:solidFill>
                  <a:srgbClr val="2D3138"/>
                </a:solidFill>
              </a:rPr>
              <a:t>Минимально допустимая толщина стенок алюминиевых отливок – 4,0 мм</a:t>
            </a:r>
          </a:p>
          <a:p>
            <a:pPr algn="just">
              <a:buFont typeface="Arial" panose="020B0604020202020204" pitchFamily="34" charset="0"/>
              <a:buChar char="•"/>
            </a:pPr>
            <a:r>
              <a:rPr lang="ru-RU" dirty="0">
                <a:solidFill>
                  <a:srgbClr val="2D3138"/>
                </a:solidFill>
              </a:rPr>
              <a:t>Масса производимых алюминиевых отливок – от 0,5 кг до 50 кг</a:t>
            </a:r>
          </a:p>
          <a:p>
            <a:pPr algn="just">
              <a:buFont typeface="Arial" panose="020B0604020202020204" pitchFamily="34" charset="0"/>
              <a:buChar char="•"/>
            </a:pPr>
            <a:r>
              <a:rPr lang="ru-RU" dirty="0">
                <a:solidFill>
                  <a:srgbClr val="2D3138"/>
                </a:solidFill>
              </a:rPr>
              <a:t>Шероховатость поверхностей оформляемых кокилем </a:t>
            </a:r>
            <a:r>
              <a:rPr lang="ru-RU" dirty="0" err="1">
                <a:solidFill>
                  <a:srgbClr val="2D3138"/>
                </a:solidFill>
              </a:rPr>
              <a:t>Rz</a:t>
            </a:r>
            <a:r>
              <a:rPr lang="ru-RU" dirty="0">
                <a:solidFill>
                  <a:srgbClr val="2D3138"/>
                </a:solidFill>
              </a:rPr>
              <a:t> 60, шероховатость поверхностей оформляемых песчаными стержнями </a:t>
            </a:r>
            <a:r>
              <a:rPr lang="ru-RU" dirty="0" err="1">
                <a:solidFill>
                  <a:srgbClr val="2D3138"/>
                </a:solidFill>
              </a:rPr>
              <a:t>Rz</a:t>
            </a:r>
            <a:r>
              <a:rPr lang="ru-RU" dirty="0">
                <a:solidFill>
                  <a:srgbClr val="2D3138"/>
                </a:solidFill>
              </a:rPr>
              <a:t> 120.</a:t>
            </a:r>
          </a:p>
          <a:p>
            <a:pPr algn="just"/>
            <a:endParaRPr lang="en-US" b="1" dirty="0" smtClean="0">
              <a:solidFill>
                <a:srgbClr val="2D3138"/>
              </a:solidFill>
            </a:endParaRPr>
          </a:p>
          <a:p>
            <a:pPr algn="just"/>
            <a:r>
              <a:rPr lang="ru-RU" b="1" dirty="0" smtClean="0">
                <a:solidFill>
                  <a:srgbClr val="2D3138"/>
                </a:solidFill>
              </a:rPr>
              <a:t>Литье</a:t>
            </a:r>
            <a:r>
              <a:rPr lang="ru-RU" b="1" dirty="0">
                <a:solidFill>
                  <a:srgbClr val="2D3138"/>
                </a:solidFill>
              </a:rPr>
              <a:t> </a:t>
            </a:r>
            <a:r>
              <a:rPr lang="ru-RU" b="1" u="sng" dirty="0">
                <a:solidFill>
                  <a:srgbClr val="2D3138"/>
                </a:solidFill>
                <a:hlinkClick r:id="rId6" tooltip="Нажмите для перехода"/>
              </a:rPr>
              <a:t>с поворотом кокиля</a:t>
            </a:r>
            <a:r>
              <a:rPr lang="ru-RU" b="1" dirty="0">
                <a:solidFill>
                  <a:srgbClr val="2D3138"/>
                </a:solidFill>
              </a:rPr>
              <a:t> ( метод </a:t>
            </a:r>
            <a:r>
              <a:rPr lang="ru-RU" b="1" dirty="0" err="1">
                <a:solidFill>
                  <a:srgbClr val="2D3138"/>
                </a:solidFill>
              </a:rPr>
              <a:t>самозаполнения</a:t>
            </a:r>
            <a:r>
              <a:rPr lang="ru-RU" b="1" dirty="0">
                <a:solidFill>
                  <a:srgbClr val="2D3138"/>
                </a:solidFill>
              </a:rPr>
              <a:t> ) :</a:t>
            </a:r>
            <a:endParaRPr lang="ru-RU" dirty="0">
              <a:solidFill>
                <a:srgbClr val="2D3138"/>
              </a:solidFill>
            </a:endParaRPr>
          </a:p>
          <a:p>
            <a:pPr algn="just">
              <a:buFont typeface="Arial" panose="020B0604020202020204" pitchFamily="34" charset="0"/>
              <a:buChar char="•"/>
            </a:pPr>
            <a:r>
              <a:rPr lang="ru-RU" dirty="0">
                <a:solidFill>
                  <a:srgbClr val="2D3138"/>
                </a:solidFill>
              </a:rPr>
              <a:t>Минимально допустимая толщина стенок алюминиевых отливок – 4,0 мм</a:t>
            </a:r>
          </a:p>
          <a:p>
            <a:pPr algn="just">
              <a:buFont typeface="Arial" panose="020B0604020202020204" pitchFamily="34" charset="0"/>
              <a:buChar char="•"/>
            </a:pPr>
            <a:r>
              <a:rPr lang="ru-RU" dirty="0">
                <a:solidFill>
                  <a:srgbClr val="2D3138"/>
                </a:solidFill>
              </a:rPr>
              <a:t>Масса производимых алюминиевых отливок – от 0,5 кг до 50 кг</a:t>
            </a:r>
          </a:p>
          <a:p>
            <a:pPr algn="just">
              <a:buFont typeface="Arial" panose="020B0604020202020204" pitchFamily="34" charset="0"/>
              <a:buChar char="•"/>
            </a:pPr>
            <a:r>
              <a:rPr lang="ru-RU" dirty="0">
                <a:solidFill>
                  <a:srgbClr val="2D3138"/>
                </a:solidFill>
              </a:rPr>
              <a:t>Шероховатость поверхностей оформляемых кокилем </a:t>
            </a:r>
            <a:r>
              <a:rPr lang="ru-RU" dirty="0" err="1">
                <a:solidFill>
                  <a:srgbClr val="2D3138"/>
                </a:solidFill>
              </a:rPr>
              <a:t>Rz</a:t>
            </a:r>
            <a:r>
              <a:rPr lang="ru-RU" dirty="0">
                <a:solidFill>
                  <a:srgbClr val="2D3138"/>
                </a:solidFill>
              </a:rPr>
              <a:t> 60, шероховатость поверхностей оформляемых песчаными стержнями </a:t>
            </a:r>
            <a:r>
              <a:rPr lang="ru-RU" dirty="0" err="1">
                <a:solidFill>
                  <a:srgbClr val="2D3138"/>
                </a:solidFill>
              </a:rPr>
              <a:t>Rz</a:t>
            </a:r>
            <a:r>
              <a:rPr lang="ru-RU" dirty="0">
                <a:solidFill>
                  <a:srgbClr val="2D3138"/>
                </a:solidFill>
              </a:rPr>
              <a:t> 120.</a:t>
            </a:r>
          </a:p>
          <a:p>
            <a:pPr algn="just"/>
            <a:r>
              <a:rPr lang="ru-RU" dirty="0">
                <a:solidFill>
                  <a:srgbClr val="2D3138"/>
                </a:solidFill>
              </a:rPr>
              <a:t>Данная технология позволяет получить более плотную структуру алюминиевого сплава в отливке, исключить ряд дефектов получаемых при гравитационном литье, снизить себестоимость литья.</a:t>
            </a:r>
          </a:p>
          <a:p>
            <a:pPr algn="just"/>
            <a:endParaRPr lang="en-US" b="1" dirty="0" smtClean="0">
              <a:solidFill>
                <a:srgbClr val="2D3138"/>
              </a:solidFill>
            </a:endParaRPr>
          </a:p>
          <a:p>
            <a:pPr algn="just"/>
            <a:r>
              <a:rPr lang="ru-RU" b="1" dirty="0" smtClean="0">
                <a:solidFill>
                  <a:srgbClr val="2D3138"/>
                </a:solidFill>
              </a:rPr>
              <a:t>Литье </a:t>
            </a:r>
            <a:r>
              <a:rPr lang="ru-RU" b="1" dirty="0">
                <a:solidFill>
                  <a:srgbClr val="2D3138"/>
                </a:solidFill>
              </a:rPr>
              <a:t>алюминия и сплавов алюминия в </a:t>
            </a:r>
            <a:r>
              <a:rPr lang="ru-RU" b="1" u="sng" dirty="0">
                <a:solidFill>
                  <a:srgbClr val="2D3138"/>
                </a:solidFill>
                <a:hlinkClick r:id="rId7" tooltip="Нажмите для перехода"/>
              </a:rPr>
              <a:t>ХТС формы</a:t>
            </a:r>
            <a:r>
              <a:rPr lang="ru-RU" b="1" dirty="0">
                <a:solidFill>
                  <a:srgbClr val="2D3138"/>
                </a:solidFill>
              </a:rPr>
              <a:t> (холодно-твердеющие смеси)</a:t>
            </a:r>
            <a:endParaRPr lang="ru-RU" dirty="0">
              <a:solidFill>
                <a:srgbClr val="2D3138"/>
              </a:solidFill>
            </a:endParaRPr>
          </a:p>
          <a:p>
            <a:pPr algn="just">
              <a:buFont typeface="Arial" panose="020B0604020202020204" pitchFamily="34" charset="0"/>
              <a:buChar char="•"/>
            </a:pPr>
            <a:r>
              <a:rPr lang="ru-RU" dirty="0">
                <a:solidFill>
                  <a:srgbClr val="2D3138"/>
                </a:solidFill>
              </a:rPr>
              <a:t>Минимальная допустимая толщина стенок алюминиевых отливок – 3,5 мм</a:t>
            </a:r>
          </a:p>
          <a:p>
            <a:pPr algn="just">
              <a:buFont typeface="Arial" panose="020B0604020202020204" pitchFamily="34" charset="0"/>
              <a:buChar char="•"/>
            </a:pPr>
            <a:r>
              <a:rPr lang="ru-RU" dirty="0">
                <a:solidFill>
                  <a:srgbClr val="2D3138"/>
                </a:solidFill>
              </a:rPr>
              <a:t>Масса производимых алюминиевых отливок – от 0,5 кг до 700 кг</a:t>
            </a:r>
          </a:p>
          <a:p>
            <a:pPr algn="just">
              <a:buFont typeface="Arial" panose="020B0604020202020204" pitchFamily="34" charset="0"/>
              <a:buChar char="•"/>
            </a:pPr>
            <a:r>
              <a:rPr lang="ru-RU" dirty="0">
                <a:solidFill>
                  <a:srgbClr val="2D3138"/>
                </a:solidFill>
              </a:rPr>
              <a:t>Шероховатость поверхности готовых изделий </a:t>
            </a:r>
            <a:r>
              <a:rPr lang="ru-RU" dirty="0" err="1">
                <a:solidFill>
                  <a:srgbClr val="2D3138"/>
                </a:solidFill>
              </a:rPr>
              <a:t>Rz</a:t>
            </a:r>
            <a:r>
              <a:rPr lang="ru-RU" dirty="0">
                <a:solidFill>
                  <a:srgbClr val="2D3138"/>
                </a:solidFill>
              </a:rPr>
              <a:t> 120.</a:t>
            </a:r>
          </a:p>
          <a:p>
            <a:pPr algn="just"/>
            <a:r>
              <a:rPr lang="ru-RU" dirty="0">
                <a:solidFill>
                  <a:srgbClr val="2D3138"/>
                </a:solidFill>
              </a:rPr>
              <a:t>Данный вид литья применяется в основном при мелкосерийном производстве, изготовлении пилотных партий отливок и изготовлении прототипов</a:t>
            </a:r>
            <a:r>
              <a:rPr lang="ru-RU" dirty="0" smtClean="0">
                <a:solidFill>
                  <a:srgbClr val="2D3138"/>
                </a:solidFill>
              </a:rPr>
              <a:t>.</a:t>
            </a:r>
            <a:endParaRPr lang="ru-RU" dirty="0">
              <a:solidFill>
                <a:srgbClr val="2D3138"/>
              </a:solidFil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Рисунок 75"/>
          <p:cNvPicPr/>
          <p:nvPr/>
        </p:nvPicPr>
        <p:blipFill>
          <a:blip r:embed="rId2" cstate="print"/>
          <a:stretch>
            <a:fillRect/>
          </a:stretch>
        </p:blipFill>
        <p:spPr>
          <a:xfrm>
            <a:off x="-15120" y="1440"/>
            <a:ext cx="1160640" cy="7917840"/>
          </a:xfrm>
          <a:prstGeom prst="rect">
            <a:avLst/>
          </a:prstGeom>
        </p:spPr>
      </p:pic>
      <p:sp>
        <p:nvSpPr>
          <p:cNvPr id="109" name="CustomShape 1"/>
          <p:cNvSpPr/>
          <p:nvPr/>
        </p:nvSpPr>
        <p:spPr>
          <a:xfrm>
            <a:off x="543600" y="473400"/>
            <a:ext cx="1204200" cy="1204200"/>
          </a:xfrm>
          <a:prstGeom prst="ellipse">
            <a:avLst/>
          </a:prstGeom>
          <a:solidFill>
            <a:srgbClr val="FFFFFF"/>
          </a:solidFill>
        </p:spPr>
      </p:sp>
      <p:sp>
        <p:nvSpPr>
          <p:cNvPr id="110" name="CustomShape 2"/>
          <p:cNvSpPr/>
          <p:nvPr/>
        </p:nvSpPr>
        <p:spPr>
          <a:xfrm>
            <a:off x="7200" y="7534080"/>
            <a:ext cx="1075320" cy="303120"/>
          </a:xfrm>
          <a:prstGeom prst="rect">
            <a:avLst/>
          </a:prstGeom>
        </p:spPr>
        <p:txBody>
          <a:bodyPr wrap="none" lIns="90000" tIns="45000" rIns="90000" bIns="45000"/>
          <a:lstStyle/>
          <a:p>
            <a:pPr>
              <a:lnSpc>
                <a:spcPct val="100000"/>
              </a:lnSpc>
            </a:pPr>
            <a:r>
              <a:rPr lang="ru-RU" sz="1400" b="1">
                <a:solidFill>
                  <a:srgbClr val="FFFFFF"/>
                </a:solidFill>
                <a:latin typeface="Roboto"/>
                <a:ea typeface="Roboto"/>
              </a:rPr>
              <a:t>ALM163.ru</a:t>
            </a:r>
            <a:endParaRPr/>
          </a:p>
        </p:txBody>
      </p:sp>
      <p:sp>
        <p:nvSpPr>
          <p:cNvPr id="111" name="CustomShape 3"/>
          <p:cNvSpPr/>
          <p:nvPr/>
        </p:nvSpPr>
        <p:spPr>
          <a:xfrm>
            <a:off x="1672560" y="848160"/>
            <a:ext cx="2448000" cy="364320"/>
          </a:xfrm>
          <a:prstGeom prst="rect">
            <a:avLst/>
          </a:prstGeom>
        </p:spPr>
        <p:txBody>
          <a:bodyPr lIns="90000" tIns="45000" rIns="90000" bIns="45000"/>
          <a:lstStyle/>
          <a:p>
            <a:pPr>
              <a:lnSpc>
                <a:spcPct val="100000"/>
              </a:lnSpc>
            </a:pPr>
            <a:r>
              <a:rPr lang="ru-RU" b="1" dirty="0">
                <a:solidFill>
                  <a:srgbClr val="000000"/>
                </a:solidFill>
                <a:latin typeface="Roboto Condensed"/>
                <a:ea typeface="Roboto Condensed"/>
              </a:rPr>
              <a:t>АВТОЛИТМАШ</a:t>
            </a:r>
            <a:endParaRPr dirty="0"/>
          </a:p>
        </p:txBody>
      </p:sp>
      <p:pic>
        <p:nvPicPr>
          <p:cNvPr id="112" name="Рисунок 111"/>
          <p:cNvPicPr/>
          <p:nvPr/>
        </p:nvPicPr>
        <p:blipFill>
          <a:blip r:embed="rId3" cstate="print"/>
          <a:stretch>
            <a:fillRect/>
          </a:stretch>
        </p:blipFill>
        <p:spPr>
          <a:xfrm>
            <a:off x="797760" y="685080"/>
            <a:ext cx="695880" cy="807840"/>
          </a:xfrm>
          <a:prstGeom prst="rect">
            <a:avLst/>
          </a:prstGeom>
        </p:spPr>
      </p:pic>
      <p:sp>
        <p:nvSpPr>
          <p:cNvPr id="116" name="CustomShape 6"/>
          <p:cNvSpPr/>
          <p:nvPr/>
        </p:nvSpPr>
        <p:spPr>
          <a:xfrm>
            <a:off x="1167840" y="1492919"/>
            <a:ext cx="5036857" cy="6156109"/>
          </a:xfrm>
          <a:prstGeom prst="rect">
            <a:avLst/>
          </a:prstGeom>
        </p:spPr>
        <p:txBody>
          <a:bodyPr lIns="90000" tIns="45000" rIns="90000" bIns="45000"/>
          <a:lstStyle/>
          <a:p>
            <a:pPr algn="just"/>
            <a:r>
              <a:rPr lang="ru-RU" b="1" dirty="0"/>
              <a:t>Объект:</a:t>
            </a:r>
            <a:r>
              <a:rPr lang="ru-RU" dirty="0"/>
              <a:t> заготовка детали «Корпус теплообменника» с годовым выпуском 30000 шт. - устанавливается на автомобили «КАМАЗ» в двигатели с требованиями по токсичности Евро-4 и Евро-5.</a:t>
            </a:r>
          </a:p>
          <a:p>
            <a:pPr algn="just"/>
            <a:endParaRPr lang="en-US" b="1" dirty="0" smtClean="0"/>
          </a:p>
          <a:p>
            <a:pPr algn="just"/>
            <a:r>
              <a:rPr lang="ru-RU" b="1" dirty="0" smtClean="0"/>
              <a:t>Техническая </a:t>
            </a:r>
            <a:r>
              <a:rPr lang="ru-RU" b="1" dirty="0"/>
              <a:t>задача:</a:t>
            </a:r>
            <a:r>
              <a:rPr lang="ru-RU" dirty="0"/>
              <a:t> снизить высокий уровень несоответствующей продукции, составляющий 65-70%, обусловленный особенностями конструкции отливки, высокими требованиями к герметичности и механическим свойствам.</a:t>
            </a:r>
          </a:p>
          <a:p>
            <a:pPr algn="just"/>
            <a:endParaRPr lang="en-US" b="1" dirty="0" smtClean="0"/>
          </a:p>
          <a:p>
            <a:pPr algn="just"/>
            <a:r>
              <a:rPr lang="ru-RU" b="1" dirty="0" smtClean="0"/>
              <a:t>Решение</a:t>
            </a:r>
            <a:r>
              <a:rPr lang="ru-RU" b="1" dirty="0"/>
              <a:t>:</a:t>
            </a:r>
            <a:r>
              <a:rPr lang="ru-RU" dirty="0"/>
              <a:t> разработка технологии и запуск в производство изготовления данной заготовки на литьевой машине с поворотным столом.</a:t>
            </a:r>
          </a:p>
          <a:p>
            <a:pPr algn="just"/>
            <a:endParaRPr lang="en-US" b="1" dirty="0" smtClean="0"/>
          </a:p>
          <a:p>
            <a:pPr algn="just"/>
            <a:r>
              <a:rPr lang="ru-RU" b="1" dirty="0" smtClean="0"/>
              <a:t>Результат</a:t>
            </a:r>
            <a:r>
              <a:rPr lang="ru-RU" b="1" dirty="0"/>
              <a:t>:</a:t>
            </a:r>
            <a:endParaRPr lang="ru-RU" dirty="0"/>
          </a:p>
          <a:p>
            <a:pPr algn="just"/>
            <a:r>
              <a:rPr lang="ru-RU" dirty="0"/>
              <a:t>- уровень внутреннего брака - 2,95%;</a:t>
            </a:r>
          </a:p>
          <a:p>
            <a:pPr algn="just"/>
            <a:r>
              <a:rPr lang="ru-RU" dirty="0"/>
              <a:t>- уровень внешнего брака – 1,25%;</a:t>
            </a:r>
          </a:p>
          <a:p>
            <a:pPr algn="just"/>
            <a:r>
              <a:rPr lang="ru-RU" dirty="0"/>
              <a:t>- выход годного – 72%.</a:t>
            </a:r>
          </a:p>
        </p:txBody>
      </p:sp>
      <p:pic>
        <p:nvPicPr>
          <p:cNvPr id="1028" name="Picture 4" descr="Теплообменник 2шт"/>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4697" y="1212480"/>
            <a:ext cx="4651989" cy="643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stomShape 3"/>
          <p:cNvSpPr/>
          <p:nvPr/>
        </p:nvSpPr>
        <p:spPr>
          <a:xfrm>
            <a:off x="7443000" y="663119"/>
            <a:ext cx="3609175" cy="338367"/>
          </a:xfrm>
          <a:prstGeom prst="rect">
            <a:avLst/>
          </a:prstGeom>
          <a:solidFill>
            <a:srgbClr val="C00000"/>
          </a:solidFill>
        </p:spPr>
        <p:txBody>
          <a:bodyPr lIns="90000" tIns="45000" rIns="90000" bIns="45000"/>
          <a:lstStyle/>
          <a:p>
            <a:pPr algn="ctr">
              <a:lnSpc>
                <a:spcPct val="100000"/>
              </a:lnSpc>
            </a:pPr>
            <a:r>
              <a:rPr lang="ru-RU" sz="1400" b="1" dirty="0" smtClean="0">
                <a:solidFill>
                  <a:schemeClr val="bg1"/>
                </a:solidFill>
                <a:latin typeface="Roboto"/>
              </a:rPr>
              <a:t>Технологические решения</a:t>
            </a:r>
            <a:endParaRPr sz="1400" b="1" dirty="0">
              <a:solidFill>
                <a:schemeClr val="bg1"/>
              </a:solidFill>
              <a:latin typeface="Roboto"/>
            </a:endParaRPr>
          </a:p>
        </p:txBody>
      </p:sp>
    </p:spTree>
    <p:extLst>
      <p:ext uri="{BB962C8B-B14F-4D97-AF65-F5344CB8AC3E}">
        <p14:creationId xmlns:p14="http://schemas.microsoft.com/office/powerpoint/2010/main" val="29094721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21624</TotalTime>
  <Words>1437</Words>
  <Application>Microsoft Office PowerPoint</Application>
  <PresentationFormat>Произвольный</PresentationFormat>
  <Paragraphs>228</Paragraphs>
  <Slides>15</Slides>
  <Notes>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15</vt:i4>
      </vt:variant>
    </vt:vector>
  </HeadingPairs>
  <TitlesOfParts>
    <vt:vector size="24" baseType="lpstr">
      <vt:lpstr>Arial</vt:lpstr>
      <vt:lpstr>DejaVu Sans</vt:lpstr>
      <vt:lpstr>Lucida Sans Unicode</vt:lpstr>
      <vt:lpstr>Roboto</vt:lpstr>
      <vt:lpstr>Roboto Condensed</vt:lpstr>
      <vt:lpstr>StarSymbol</vt:lpstr>
      <vt:lpstr>Times New Roman</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Евгений</dc:creator>
  <cp:lastModifiedBy>Пользователь Windows</cp:lastModifiedBy>
  <cp:revision>25</cp:revision>
  <dcterms:modified xsi:type="dcterms:W3CDTF">2019-06-11T07:20:22Z</dcterms:modified>
</cp:coreProperties>
</file>